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38" r:id="rId2"/>
    <p:sldId id="439" r:id="rId3"/>
    <p:sldId id="445" r:id="rId4"/>
    <p:sldId id="485" r:id="rId5"/>
    <p:sldId id="470" r:id="rId6"/>
    <p:sldId id="471" r:id="rId7"/>
    <p:sldId id="472" r:id="rId8"/>
    <p:sldId id="473" r:id="rId9"/>
    <p:sldId id="474" r:id="rId10"/>
    <p:sldId id="475" r:id="rId11"/>
    <p:sldId id="476" r:id="rId12"/>
    <p:sldId id="477" r:id="rId13"/>
    <p:sldId id="478" r:id="rId14"/>
    <p:sldId id="479" r:id="rId15"/>
    <p:sldId id="480" r:id="rId16"/>
    <p:sldId id="481" r:id="rId17"/>
    <p:sldId id="482" r:id="rId18"/>
    <p:sldId id="483" r:id="rId19"/>
    <p:sldId id="484" r:id="rId20"/>
    <p:sldId id="443" r:id="rId21"/>
    <p:sldId id="444" r:id="rId22"/>
    <p:sldId id="403" r:id="rId23"/>
    <p:sldId id="419" r:id="rId24"/>
  </p:sldIdLst>
  <p:sldSz cx="9144000" cy="6858000" type="screen4x3"/>
  <p:notesSz cx="6669088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  <a:srgbClr val="0CB414"/>
    <a:srgbClr val="89013F"/>
    <a:srgbClr val="8901A3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488" autoAdjust="0"/>
  </p:normalViewPr>
  <p:slideViewPr>
    <p:cSldViewPr>
      <p:cViewPr varScale="1">
        <p:scale>
          <a:sx n="88" d="100"/>
          <a:sy n="88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-7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06ADF-8E9E-4D25-8B10-C5476ACFFE64}" type="datetimeFigureOut">
              <a:rPr lang="fr-FR" smtClean="0"/>
              <a:pPr/>
              <a:t>09/06/2023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6722A-CFDB-4332-BFC5-1EE42428E4F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7EAC6-DFBE-482D-93CF-D0712A6C4288}" type="datetimeFigureOut">
              <a:rPr lang="fr-FR" smtClean="0"/>
              <a:pPr/>
              <a:t>09/06/2023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27F80-054E-4B79-8A8A-E3DAD9074E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u="sng" dirty="0" err="1"/>
              <a:t>Ad’Apto</a:t>
            </a:r>
            <a:r>
              <a:rPr lang="fr-FR" dirty="0"/>
              <a:t> :</a:t>
            </a:r>
            <a:r>
              <a:rPr lang="fr-FR" baseline="0" dirty="0"/>
              <a:t> </a:t>
            </a:r>
          </a:p>
          <a:p>
            <a:pPr>
              <a:buFontTx/>
              <a:buChar char="-"/>
            </a:pPr>
            <a:r>
              <a:rPr lang="fr-FR" baseline="0" dirty="0"/>
              <a:t> p</a:t>
            </a:r>
            <a:r>
              <a:rPr lang="fr-FR" dirty="0"/>
              <a:t>rogramme</a:t>
            </a:r>
            <a:r>
              <a:rPr lang="fr-FR" baseline="0" dirty="0"/>
              <a:t> national initié par le Conservatoire pour recherche de démarches de gestion souple du trait de côte et d’adaptation au changement climatique</a:t>
            </a:r>
          </a:p>
          <a:p>
            <a:pPr>
              <a:buFontTx/>
              <a:buChar char="-"/>
            </a:pPr>
            <a:r>
              <a:rPr lang="fr-FR" baseline="0" dirty="0"/>
              <a:t> appréhension et gestion des inondations sur le long terme </a:t>
            </a:r>
          </a:p>
          <a:p>
            <a:r>
              <a:rPr lang="fr-FR" baseline="0" dirty="0"/>
              <a:t>- 10 sites pilotes ont été retenus sur toute la France avec chacun leurs spécificités</a:t>
            </a:r>
          </a:p>
          <a:p>
            <a:r>
              <a:rPr lang="fr-FR" baseline="0" dirty="0"/>
              <a:t>- en Corse le site retenu se situe au sud de Bastia, sur la côte orientale de l’île et est identifié comme « le delta du Golo  » </a:t>
            </a:r>
            <a:r>
              <a:rPr lang="fr-FR" u="sng" baseline="0" dirty="0">
                <a:solidFill>
                  <a:srgbClr val="FF0000"/>
                </a:solidFill>
              </a:rPr>
              <a:t>= 24 km 6 communes = une démarches qui débute 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7F80-054E-4B79-8A8A-E3DAD9074E3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842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aérienne des plages avec barre sous marines: </a:t>
            </a:r>
            <a:r>
              <a:rPr lang="fr-FR" dirty="0" err="1" smtClean="0"/>
              <a:t>Mucchiatana</a:t>
            </a:r>
            <a:r>
              <a:rPr lang="fr-FR" dirty="0" smtClean="0"/>
              <a:t>, </a:t>
            </a:r>
            <a:r>
              <a:rPr lang="fr-FR" dirty="0" err="1" smtClean="0"/>
              <a:t>Capolaurosu</a:t>
            </a:r>
            <a:r>
              <a:rPr lang="fr-FR" dirty="0" smtClean="0"/>
              <a:t> et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7F80-054E-4B79-8A8A-E3DAD9074E34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406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aérienne des plages avec barre sous marines: </a:t>
            </a:r>
            <a:r>
              <a:rPr lang="fr-FR" dirty="0" err="1" smtClean="0"/>
              <a:t>Mucchiatana</a:t>
            </a:r>
            <a:r>
              <a:rPr lang="fr-FR" dirty="0" smtClean="0"/>
              <a:t>, </a:t>
            </a:r>
            <a:r>
              <a:rPr lang="fr-FR" dirty="0" err="1" smtClean="0"/>
              <a:t>Capolaurosu</a:t>
            </a:r>
            <a:r>
              <a:rPr lang="fr-FR" dirty="0" smtClean="0"/>
              <a:t> et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7F80-054E-4B79-8A8A-E3DAD9074E34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734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aérienne des plages avec barre sous marines: </a:t>
            </a:r>
            <a:r>
              <a:rPr lang="fr-FR" dirty="0" err="1" smtClean="0"/>
              <a:t>Mucchiatana</a:t>
            </a:r>
            <a:r>
              <a:rPr lang="fr-FR" dirty="0" smtClean="0"/>
              <a:t>, </a:t>
            </a:r>
            <a:r>
              <a:rPr lang="fr-FR" dirty="0" err="1" smtClean="0"/>
              <a:t>Capolaurosu</a:t>
            </a:r>
            <a:r>
              <a:rPr lang="fr-FR" dirty="0" smtClean="0"/>
              <a:t> et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7F80-054E-4B79-8A8A-E3DAD9074E34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373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aérienne des plages avec barre sous marines: </a:t>
            </a:r>
            <a:r>
              <a:rPr lang="fr-FR" dirty="0" err="1" smtClean="0"/>
              <a:t>Mucchiatana</a:t>
            </a:r>
            <a:r>
              <a:rPr lang="fr-FR" dirty="0" smtClean="0"/>
              <a:t>, </a:t>
            </a:r>
            <a:r>
              <a:rPr lang="fr-FR" dirty="0" err="1" smtClean="0"/>
              <a:t>Capolaurosu</a:t>
            </a:r>
            <a:r>
              <a:rPr lang="fr-FR" dirty="0" smtClean="0"/>
              <a:t> et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7F80-054E-4B79-8A8A-E3DAD9074E34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901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aérienne des plages avec barre sous marines: </a:t>
            </a:r>
            <a:r>
              <a:rPr lang="fr-FR" dirty="0" err="1" smtClean="0"/>
              <a:t>Mucchiatana</a:t>
            </a:r>
            <a:r>
              <a:rPr lang="fr-FR" dirty="0" smtClean="0"/>
              <a:t>, </a:t>
            </a:r>
            <a:r>
              <a:rPr lang="fr-FR" dirty="0" err="1" smtClean="0"/>
              <a:t>Capolaurosu</a:t>
            </a:r>
            <a:r>
              <a:rPr lang="fr-FR" dirty="0" smtClean="0"/>
              <a:t> et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7F80-054E-4B79-8A8A-E3DAD9074E34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575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aérienne des plages avec barre sous marines: </a:t>
            </a:r>
            <a:r>
              <a:rPr lang="fr-FR" dirty="0" err="1" smtClean="0"/>
              <a:t>Mucchiatana</a:t>
            </a:r>
            <a:r>
              <a:rPr lang="fr-FR" dirty="0" smtClean="0"/>
              <a:t>, </a:t>
            </a:r>
            <a:r>
              <a:rPr lang="fr-FR" dirty="0" err="1" smtClean="0"/>
              <a:t>Capolaurosu</a:t>
            </a:r>
            <a:r>
              <a:rPr lang="fr-FR" dirty="0" smtClean="0"/>
              <a:t> et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7F80-054E-4B79-8A8A-E3DAD9074E34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466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aérienne des plages avec barre sous marines: </a:t>
            </a:r>
            <a:r>
              <a:rPr lang="fr-FR" dirty="0" err="1" smtClean="0"/>
              <a:t>Mucchiatana</a:t>
            </a:r>
            <a:r>
              <a:rPr lang="fr-FR" dirty="0" smtClean="0"/>
              <a:t>, </a:t>
            </a:r>
            <a:r>
              <a:rPr lang="fr-FR" dirty="0" err="1" smtClean="0"/>
              <a:t>Capolaurosu</a:t>
            </a:r>
            <a:r>
              <a:rPr lang="fr-FR" dirty="0" smtClean="0"/>
              <a:t> et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7F80-054E-4B79-8A8A-E3DAD9074E34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947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aérienne des plages avec barre sous marines: </a:t>
            </a:r>
            <a:r>
              <a:rPr lang="fr-FR" dirty="0" err="1" smtClean="0"/>
              <a:t>Mucchiatana</a:t>
            </a:r>
            <a:r>
              <a:rPr lang="fr-FR" dirty="0" smtClean="0"/>
              <a:t>, </a:t>
            </a:r>
            <a:r>
              <a:rPr lang="fr-FR" dirty="0" err="1" smtClean="0"/>
              <a:t>Capolaurosu</a:t>
            </a:r>
            <a:r>
              <a:rPr lang="fr-FR" dirty="0" smtClean="0"/>
              <a:t> et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7F80-054E-4B79-8A8A-E3DAD9074E34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510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aérienne des plages avec barre sous marines: </a:t>
            </a:r>
            <a:r>
              <a:rPr lang="fr-FR" dirty="0" err="1" smtClean="0"/>
              <a:t>Mucchiatana</a:t>
            </a:r>
            <a:r>
              <a:rPr lang="fr-FR" dirty="0" smtClean="0"/>
              <a:t>, </a:t>
            </a:r>
            <a:r>
              <a:rPr lang="fr-FR" dirty="0" err="1" smtClean="0"/>
              <a:t>Capolaurosu</a:t>
            </a:r>
            <a:r>
              <a:rPr lang="fr-FR" dirty="0" smtClean="0"/>
              <a:t> et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7F80-054E-4B79-8A8A-E3DAD9074E34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013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fr-FR" sz="1100" b="1" baseline="0" dirty="0" smtClean="0"/>
              <a:t>Elle </a:t>
            </a:r>
            <a:r>
              <a:rPr lang="fr-FR" sz="1100" b="1" baseline="0" dirty="0"/>
              <a:t>a permis de constater depuis 1937 que l’ensemble du site présente une dynamique littorale plutôt stable.</a:t>
            </a:r>
          </a:p>
          <a:p>
            <a:pPr marL="0" indent="0">
              <a:buFontTx/>
              <a:buNone/>
            </a:pPr>
            <a:r>
              <a:rPr lang="fr-FR" sz="1100" b="1" baseline="0" dirty="0" smtClean="0"/>
              <a:t>2 types </a:t>
            </a:r>
            <a:r>
              <a:rPr lang="fr-FR" sz="1100" b="1" baseline="0" dirty="0"/>
              <a:t>d’érosion:</a:t>
            </a:r>
          </a:p>
          <a:p>
            <a:pPr marL="0" indent="0">
              <a:buFontTx/>
              <a:buNone/>
            </a:pPr>
            <a:r>
              <a:rPr lang="fr-FR" sz="1100" b="1" baseline="0" dirty="0" smtClean="0"/>
              <a:t>Erosion </a:t>
            </a:r>
            <a:r>
              <a:rPr lang="fr-FR" sz="1100" b="1" baseline="0" dirty="0"/>
              <a:t>marquée du trait de côte au niveau de l’embouchure du </a:t>
            </a:r>
            <a:r>
              <a:rPr lang="fr-FR" sz="1100" b="1" baseline="0" dirty="0" err="1"/>
              <a:t>Golu</a:t>
            </a:r>
            <a:r>
              <a:rPr lang="fr-FR" sz="1100" b="1" baseline="0" dirty="0"/>
              <a:t>.</a:t>
            </a:r>
          </a:p>
          <a:p>
            <a:pPr marL="0" indent="0">
              <a:buFontTx/>
              <a:buNone/>
            </a:pPr>
            <a:r>
              <a:rPr lang="fr-FR" sz="1100" b="1" baseline="0" dirty="0">
                <a:sym typeface="Wingdings" pitchFamily="2" charset="2"/>
              </a:rPr>
              <a:t>Et aussi dans certains secteurs des érosions périodiques et très localisées du littoral qui ont lieu lors de </a:t>
            </a:r>
            <a:r>
              <a:rPr lang="fr-FR" sz="1100" b="0" baseline="0" dirty="0">
                <a:sym typeface="Wingdings" pitchFamily="2" charset="2"/>
              </a:rPr>
              <a:t>fort évènement tempétueux</a:t>
            </a:r>
            <a:r>
              <a:rPr lang="fr-FR" sz="1100" b="0" baseline="0" dirty="0" smtClean="0">
                <a:sym typeface="Wingdings" pitchFamily="2" charset="2"/>
              </a:rPr>
              <a:t>.</a:t>
            </a:r>
            <a:endParaRPr lang="fr-FR" sz="1100" b="0" baseline="0" dirty="0">
              <a:sym typeface="Wingdings" pitchFamily="2" charset="2"/>
            </a:endParaRPr>
          </a:p>
          <a:p>
            <a:pPr>
              <a:buFontTx/>
              <a:buNone/>
            </a:pPr>
            <a:endParaRPr lang="fr-FR" sz="1100" baseline="0" dirty="0">
              <a:sym typeface="Wingdings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7F80-054E-4B79-8A8A-E3DAD9074E34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150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aérienne des plages avec barre sous marines: </a:t>
            </a:r>
            <a:r>
              <a:rPr lang="fr-FR" dirty="0" err="1" smtClean="0"/>
              <a:t>Mucchiatana</a:t>
            </a:r>
            <a:r>
              <a:rPr lang="fr-FR" dirty="0" smtClean="0"/>
              <a:t>, </a:t>
            </a:r>
            <a:r>
              <a:rPr lang="fr-FR" dirty="0" err="1" smtClean="0"/>
              <a:t>Capolaurosu</a:t>
            </a:r>
            <a:r>
              <a:rPr lang="fr-FR" dirty="0" smtClean="0"/>
              <a:t> et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7F80-054E-4B79-8A8A-E3DAD9074E3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81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fr-FR" sz="1200" b="1" baseline="0" dirty="0"/>
          </a:p>
          <a:p>
            <a:pPr>
              <a:buFontTx/>
              <a:buChar char="-"/>
            </a:pPr>
            <a:r>
              <a:rPr lang="fr-FR" sz="1200" b="1" dirty="0"/>
              <a:t>plaine alluviale : </a:t>
            </a:r>
            <a:r>
              <a:rPr lang="fr-FR" sz="1200" dirty="0"/>
              <a:t>formation grâce aux apports</a:t>
            </a:r>
            <a:r>
              <a:rPr lang="fr-FR" sz="1200" baseline="0" dirty="0"/>
              <a:t> sédimentaires de deux fleuves : le Golo principalement et le </a:t>
            </a:r>
            <a:r>
              <a:rPr lang="fr-FR" sz="1200" baseline="0" dirty="0" err="1"/>
              <a:t>Bevinco</a:t>
            </a:r>
            <a:r>
              <a:rPr lang="fr-FR" sz="1200" baseline="0" dirty="0"/>
              <a:t>, + le </a:t>
            </a:r>
            <a:r>
              <a:rPr lang="fr-FR" sz="1200" baseline="0" dirty="0" err="1"/>
              <a:t>Fium</a:t>
            </a:r>
            <a:r>
              <a:rPr lang="fr-FR" sz="1200" baseline="0" dirty="0"/>
              <a:t> Alto au sud </a:t>
            </a:r>
          </a:p>
          <a:p>
            <a:pPr>
              <a:buFontTx/>
              <a:buNone/>
            </a:pPr>
            <a:endParaRPr lang="fr-FR" sz="1200" baseline="0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fr-FR" sz="1200" baseline="0" dirty="0">
                <a:sym typeface="Wingdings" pitchFamily="2" charset="2"/>
              </a:rPr>
              <a:t> </a:t>
            </a:r>
            <a:r>
              <a:rPr lang="fr-FR" sz="1200" b="1" baseline="0" dirty="0">
                <a:sym typeface="Wingdings" pitchFamily="2" charset="2"/>
              </a:rPr>
              <a:t>dérive littorale Sud Nord : </a:t>
            </a:r>
            <a:r>
              <a:rPr lang="fr-FR" sz="1200" baseline="0" dirty="0">
                <a:sym typeface="Wingdings" pitchFamily="2" charset="2"/>
              </a:rPr>
              <a:t>transport des sédiments depuis l’embouchure du Golo, jusqu’aux portes de Bastia formant ainsi une flèche sableuse puis un lido,</a:t>
            </a:r>
          </a:p>
          <a:p>
            <a:pPr>
              <a:buFontTx/>
              <a:buChar char="-"/>
            </a:pPr>
            <a:endParaRPr lang="fr-FR" sz="1200" baseline="0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fr-FR" sz="1200" baseline="0" dirty="0">
                <a:sym typeface="Wingdings" pitchFamily="2" charset="2"/>
              </a:rPr>
              <a:t> </a:t>
            </a:r>
            <a:r>
              <a:rPr lang="fr-FR" sz="1200" b="1" baseline="0" dirty="0">
                <a:sym typeface="Wingdings" pitchFamily="2" charset="2"/>
              </a:rPr>
              <a:t>spécificité du site </a:t>
            </a:r>
            <a:r>
              <a:rPr lang="fr-FR" sz="1200" baseline="0" dirty="0">
                <a:sym typeface="Wingdings" pitchFamily="2" charset="2"/>
              </a:rPr>
              <a:t>: sa longueur, sa linéarité avec </a:t>
            </a:r>
            <a:r>
              <a:rPr lang="fr-FR" sz="1200" baseline="0" dirty="0" smtClean="0">
                <a:sym typeface="Wingdings" pitchFamily="2" charset="2"/>
              </a:rPr>
              <a:t>29 </a:t>
            </a:r>
            <a:r>
              <a:rPr lang="fr-FR" sz="1200" baseline="0" dirty="0">
                <a:sym typeface="Wingdings" pitchFamily="2" charset="2"/>
              </a:rPr>
              <a:t>km de littoral et </a:t>
            </a:r>
            <a:r>
              <a:rPr lang="fr-FR" sz="1200" baseline="0" dirty="0" smtClean="0">
                <a:sym typeface="Wingdings" pitchFamily="2" charset="2"/>
              </a:rPr>
              <a:t>9 </a:t>
            </a:r>
            <a:r>
              <a:rPr lang="fr-FR" sz="1200" baseline="0" dirty="0">
                <a:sym typeface="Wingdings" pitchFamily="2" charset="2"/>
              </a:rPr>
              <a:t>communes concernées par le projet,</a:t>
            </a:r>
          </a:p>
          <a:p>
            <a:pPr>
              <a:buFontTx/>
              <a:buChar char="-"/>
            </a:pPr>
            <a:endParaRPr lang="fr-FR" sz="1200" baseline="0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fr-FR" sz="1200" baseline="0" dirty="0">
                <a:sym typeface="Wingdings" pitchFamily="2" charset="2"/>
              </a:rPr>
              <a:t> </a:t>
            </a:r>
            <a:r>
              <a:rPr lang="fr-FR" sz="1200" b="1" baseline="0" dirty="0">
                <a:sym typeface="Wingdings" pitchFamily="2" charset="2"/>
              </a:rPr>
              <a:t>étang de </a:t>
            </a:r>
            <a:r>
              <a:rPr lang="fr-FR" sz="1200" b="1" baseline="0" dirty="0" err="1">
                <a:sym typeface="Wingdings" pitchFamily="2" charset="2"/>
              </a:rPr>
              <a:t>Biguglia</a:t>
            </a:r>
            <a:r>
              <a:rPr lang="fr-FR" sz="1200" b="1" baseline="0" dirty="0">
                <a:sym typeface="Wingdings" pitchFamily="2" charset="2"/>
              </a:rPr>
              <a:t> : </a:t>
            </a:r>
            <a:r>
              <a:rPr lang="fr-FR" sz="1200" baseline="0" dirty="0">
                <a:sym typeface="Wingdings" pitchFamily="2" charset="2"/>
              </a:rPr>
              <a:t>plus grande zone humide en Corse avec 1450 ha et enjeux écologiques importants,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7F80-054E-4B79-8A8A-E3DAD9074E34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28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aérienne des plages avec barre sous marines: </a:t>
            </a:r>
            <a:r>
              <a:rPr lang="fr-FR" dirty="0" err="1" smtClean="0"/>
              <a:t>Mucchiatana</a:t>
            </a:r>
            <a:r>
              <a:rPr lang="fr-FR" dirty="0" smtClean="0"/>
              <a:t>, </a:t>
            </a:r>
            <a:r>
              <a:rPr lang="fr-FR" dirty="0" err="1" smtClean="0"/>
              <a:t>Capolaurosu</a:t>
            </a:r>
            <a:r>
              <a:rPr lang="fr-FR" dirty="0" smtClean="0"/>
              <a:t> et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7F80-054E-4B79-8A8A-E3DAD9074E34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837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aérienne des plages avec barre sous marines: </a:t>
            </a:r>
            <a:r>
              <a:rPr lang="fr-FR" dirty="0" err="1" smtClean="0"/>
              <a:t>Mucchiatana</a:t>
            </a:r>
            <a:r>
              <a:rPr lang="fr-FR" dirty="0" smtClean="0"/>
              <a:t>, </a:t>
            </a:r>
            <a:r>
              <a:rPr lang="fr-FR" dirty="0" err="1" smtClean="0"/>
              <a:t>Capolaurosu</a:t>
            </a:r>
            <a:r>
              <a:rPr lang="fr-FR" dirty="0" smtClean="0"/>
              <a:t> et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7F80-054E-4B79-8A8A-E3DAD9074E34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094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aérienne des plages avec barre sous marines: </a:t>
            </a:r>
            <a:r>
              <a:rPr lang="fr-FR" dirty="0" err="1" smtClean="0"/>
              <a:t>Mucchiatana</a:t>
            </a:r>
            <a:r>
              <a:rPr lang="fr-FR" dirty="0" smtClean="0"/>
              <a:t>, </a:t>
            </a:r>
            <a:r>
              <a:rPr lang="fr-FR" dirty="0" err="1" smtClean="0"/>
              <a:t>Capolaurosu</a:t>
            </a:r>
            <a:r>
              <a:rPr lang="fr-FR" dirty="0" smtClean="0"/>
              <a:t> et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7F80-054E-4B79-8A8A-E3DAD9074E34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474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aérienne des plages avec barre sous marines: </a:t>
            </a:r>
            <a:r>
              <a:rPr lang="fr-FR" dirty="0" err="1" smtClean="0"/>
              <a:t>Mucchiatana</a:t>
            </a:r>
            <a:r>
              <a:rPr lang="fr-FR" dirty="0" smtClean="0"/>
              <a:t>, </a:t>
            </a:r>
            <a:r>
              <a:rPr lang="fr-FR" dirty="0" err="1" smtClean="0"/>
              <a:t>Capolaurosu</a:t>
            </a:r>
            <a:r>
              <a:rPr lang="fr-FR" dirty="0" smtClean="0"/>
              <a:t> et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7F80-054E-4B79-8A8A-E3DAD9074E34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412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aérienne des plages avec barre sous marines: </a:t>
            </a:r>
            <a:r>
              <a:rPr lang="fr-FR" dirty="0" err="1" smtClean="0"/>
              <a:t>Mucchiatana</a:t>
            </a:r>
            <a:r>
              <a:rPr lang="fr-FR" dirty="0" smtClean="0"/>
              <a:t>, </a:t>
            </a:r>
            <a:r>
              <a:rPr lang="fr-FR" dirty="0" err="1" smtClean="0"/>
              <a:t>Capolaurosu</a:t>
            </a:r>
            <a:r>
              <a:rPr lang="fr-FR" dirty="0" smtClean="0"/>
              <a:t> et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7F80-054E-4B79-8A8A-E3DAD9074E34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073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aérienne des plages avec barre sous marines: </a:t>
            </a:r>
            <a:r>
              <a:rPr lang="fr-FR" dirty="0" err="1" smtClean="0"/>
              <a:t>Mucchiatana</a:t>
            </a:r>
            <a:r>
              <a:rPr lang="fr-FR" dirty="0" smtClean="0"/>
              <a:t>, </a:t>
            </a:r>
            <a:r>
              <a:rPr lang="fr-FR" dirty="0" err="1" smtClean="0"/>
              <a:t>Capolaurosu</a:t>
            </a:r>
            <a:r>
              <a:rPr lang="fr-FR" dirty="0" smtClean="0"/>
              <a:t> et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7F80-054E-4B79-8A8A-E3DAD9074E34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38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7F1C-1EFA-4200-A88E-2A28A8697572}" type="datetimeFigureOut">
              <a:rPr lang="fr-FR" smtClean="0"/>
              <a:pPr/>
              <a:t>09/06/2023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DA9-5061-456B-AF58-139D9DAB51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7F1C-1EFA-4200-A88E-2A28A8697572}" type="datetimeFigureOut">
              <a:rPr lang="fr-FR" smtClean="0"/>
              <a:pPr/>
              <a:t>09/06/2023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DA9-5061-456B-AF58-139D9DAB51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7F1C-1EFA-4200-A88E-2A28A8697572}" type="datetimeFigureOut">
              <a:rPr lang="fr-FR" smtClean="0"/>
              <a:pPr/>
              <a:t>09/06/2023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DA9-5061-456B-AF58-139D9DAB51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7F1C-1EFA-4200-A88E-2A28A8697572}" type="datetimeFigureOut">
              <a:rPr lang="fr-FR" smtClean="0"/>
              <a:pPr/>
              <a:t>09/06/2023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DA9-5061-456B-AF58-139D9DAB51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7F1C-1EFA-4200-A88E-2A28A8697572}" type="datetimeFigureOut">
              <a:rPr lang="fr-FR" smtClean="0"/>
              <a:pPr/>
              <a:t>09/06/2023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DA9-5061-456B-AF58-139D9DAB51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7F1C-1EFA-4200-A88E-2A28A8697572}" type="datetimeFigureOut">
              <a:rPr lang="fr-FR" smtClean="0"/>
              <a:pPr/>
              <a:t>09/06/2023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DA9-5061-456B-AF58-139D9DAB51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7F1C-1EFA-4200-A88E-2A28A8697572}" type="datetimeFigureOut">
              <a:rPr lang="fr-FR" smtClean="0"/>
              <a:pPr/>
              <a:t>09/06/2023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DA9-5061-456B-AF58-139D9DAB51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7F1C-1EFA-4200-A88E-2A28A8697572}" type="datetimeFigureOut">
              <a:rPr lang="fr-FR" smtClean="0"/>
              <a:pPr/>
              <a:t>09/06/2023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DA9-5061-456B-AF58-139D9DAB51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7F1C-1EFA-4200-A88E-2A28A8697572}" type="datetimeFigureOut">
              <a:rPr lang="fr-FR" smtClean="0"/>
              <a:pPr/>
              <a:t>09/06/2023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DA9-5061-456B-AF58-139D9DAB51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7F1C-1EFA-4200-A88E-2A28A8697572}" type="datetimeFigureOut">
              <a:rPr lang="fr-FR" smtClean="0"/>
              <a:pPr/>
              <a:t>09/06/2023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DA9-5061-456B-AF58-139D9DAB51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7F1C-1EFA-4200-A88E-2A28A8697572}" type="datetimeFigureOut">
              <a:rPr lang="fr-FR" smtClean="0"/>
              <a:pPr/>
              <a:t>09/06/2023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DA9-5061-456B-AF58-139D9DAB51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7F1C-1EFA-4200-A88E-2A28A8697572}" type="datetimeFigureOut">
              <a:rPr lang="fr-FR" smtClean="0"/>
              <a:pPr/>
              <a:t>09/06/2023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ADA9-5061-456B-AF58-139D9DAB51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.deglaire\Desktop\Photos\Autres\Photos aériennes\Photos_aériennes_hélico_2009\2009-10_LuccioniM\IMG_679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3" b="-61"/>
          <a:stretch>
            <a:fillRect/>
          </a:stretch>
        </p:blipFill>
        <p:spPr bwMode="auto">
          <a:xfrm>
            <a:off x="-1" y="0"/>
            <a:ext cx="9144001" cy="659735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57000"/>
              </a:scheme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698900" y="2157958"/>
            <a:ext cx="3419872" cy="120032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fr-FR" sz="3600" b="1" dirty="0" smtClean="0">
                <a:solidFill>
                  <a:schemeClr val="bg1"/>
                </a:solidFill>
              </a:rPr>
              <a:t>Nettoyage des plages</a:t>
            </a:r>
            <a:endParaRPr lang="fr-FR" sz="105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-180528" y="5671874"/>
            <a:ext cx="2987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>
                <a:solidFill>
                  <a:schemeClr val="bg1"/>
                </a:solidFill>
              </a:rPr>
              <a:t>Nettoyage raisonné des plages</a:t>
            </a:r>
          </a:p>
          <a:p>
            <a:pPr algn="r"/>
            <a:r>
              <a:rPr lang="fr-FR" sz="1400" i="1" dirty="0">
                <a:solidFill>
                  <a:schemeClr val="bg1"/>
                </a:solidFill>
              </a:rPr>
              <a:t>13 juin 2023</a:t>
            </a:r>
          </a:p>
          <a:p>
            <a:pPr algn="r"/>
            <a:r>
              <a:rPr lang="fr-FR" sz="1400" i="1">
                <a:solidFill>
                  <a:schemeClr val="bg1"/>
                </a:solidFill>
              </a:rPr>
              <a:t>Ajaccio</a:t>
            </a:r>
            <a:endParaRPr lang="fr-FR" sz="1400" i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900" y="5791580"/>
            <a:ext cx="1873379" cy="49925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5672695"/>
            <a:ext cx="738396" cy="73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-34124"/>
            <a:ext cx="6768752" cy="646331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II) </a:t>
            </a:r>
            <a:r>
              <a:rPr lang="fr-FR" sz="3600" b="1" dirty="0" smtClean="0"/>
              <a:t>Méthodologie</a:t>
            </a:r>
            <a:endParaRPr lang="fr-FR" sz="36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08720"/>
            <a:ext cx="8252783" cy="535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-34124"/>
            <a:ext cx="6768752" cy="646331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II) </a:t>
            </a:r>
            <a:r>
              <a:rPr lang="fr-FR" sz="3600" b="1" dirty="0"/>
              <a:t>Méthodologie</a:t>
            </a:r>
            <a:endParaRPr lang="fr-FR" sz="3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12207"/>
            <a:ext cx="8092582" cy="624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-34124"/>
            <a:ext cx="6768752" cy="646331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II) </a:t>
            </a:r>
            <a:r>
              <a:rPr lang="fr-FR" sz="3600" b="1" dirty="0"/>
              <a:t>Méthodologie</a:t>
            </a:r>
            <a:endParaRPr lang="fr-FR" sz="36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19134"/>
            <a:ext cx="8854654" cy="446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-34124"/>
            <a:ext cx="6768752" cy="646331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II) </a:t>
            </a:r>
            <a:r>
              <a:rPr lang="fr-FR" sz="3600" b="1" dirty="0"/>
              <a:t>Méthodologie</a:t>
            </a:r>
            <a:endParaRPr lang="fr-FR" sz="3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22404"/>
            <a:ext cx="5891901" cy="36065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239159"/>
            <a:ext cx="4251827" cy="244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3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-34124"/>
            <a:ext cx="6768752" cy="646331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II) </a:t>
            </a:r>
            <a:r>
              <a:rPr lang="fr-FR" sz="3600" b="1" dirty="0"/>
              <a:t>Méthodologie</a:t>
            </a:r>
            <a:endParaRPr lang="fr-FR" sz="36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08721"/>
            <a:ext cx="890023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-34124"/>
            <a:ext cx="6768752" cy="646331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III) </a:t>
            </a:r>
            <a:r>
              <a:rPr lang="fr-FR" sz="3600" b="1" dirty="0" smtClean="0"/>
              <a:t>Résultats</a:t>
            </a:r>
            <a:endParaRPr lang="fr-FR" sz="3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09859"/>
            <a:ext cx="7222926" cy="602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6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-34124"/>
            <a:ext cx="6768752" cy="646331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III) </a:t>
            </a:r>
            <a:r>
              <a:rPr lang="fr-FR" sz="3600" b="1" dirty="0"/>
              <a:t>Résultats</a:t>
            </a:r>
            <a:endParaRPr lang="fr-FR" sz="36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638982"/>
            <a:ext cx="8444052" cy="591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-34124"/>
            <a:ext cx="6768752" cy="646331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III) </a:t>
            </a:r>
            <a:r>
              <a:rPr lang="fr-FR" sz="3600" b="1" dirty="0"/>
              <a:t>Résultats</a:t>
            </a:r>
            <a:endParaRPr lang="fr-FR" sz="3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692696"/>
            <a:ext cx="6840760" cy="60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-34124"/>
            <a:ext cx="6768752" cy="646331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III) </a:t>
            </a:r>
            <a:r>
              <a:rPr lang="fr-FR" sz="3600" b="1" dirty="0"/>
              <a:t>Résultats</a:t>
            </a:r>
            <a:endParaRPr lang="fr-FR" sz="36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2" y="594917"/>
            <a:ext cx="8964276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-34124"/>
            <a:ext cx="6768752" cy="646331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III) </a:t>
            </a:r>
            <a:r>
              <a:rPr lang="fr-FR" sz="3600" b="1" dirty="0"/>
              <a:t>Résultats</a:t>
            </a:r>
            <a:endParaRPr lang="fr-FR" sz="3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4" y="622063"/>
            <a:ext cx="9003636" cy="597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I) Connaissances</a:t>
            </a:r>
          </a:p>
          <a:p>
            <a:r>
              <a:rPr lang="fr-FR" dirty="0" smtClean="0"/>
              <a:t>II) </a:t>
            </a:r>
            <a:r>
              <a:rPr lang="fr-FR" dirty="0"/>
              <a:t>L</a:t>
            </a:r>
            <a:r>
              <a:rPr lang="fr-FR" dirty="0" smtClean="0"/>
              <a:t>es actions</a:t>
            </a:r>
          </a:p>
          <a:p>
            <a:r>
              <a:rPr lang="fr-FR" dirty="0" smtClean="0"/>
              <a:t>III) Conclusions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360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107504" y="53401"/>
            <a:ext cx="3528392" cy="6759975"/>
            <a:chOff x="611560" y="53401"/>
            <a:chExt cx="3528392" cy="6759975"/>
          </a:xfrm>
          <a:solidFill>
            <a:srgbClr val="FF0000"/>
          </a:solidFill>
        </p:grpSpPr>
        <p:pic>
          <p:nvPicPr>
            <p:cNvPr id="3" name="Picture 2" descr="C:\Users\m.deglaire\Desktop\Cartes FREYTET\carte des paysage Biguglia A3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11560" y="53401"/>
              <a:ext cx="3528392" cy="6759975"/>
            </a:xfrm>
            <a:prstGeom prst="rect">
              <a:avLst/>
            </a:prstGeom>
            <a:grpFill/>
          </p:spPr>
        </p:pic>
        <p:grpSp>
          <p:nvGrpSpPr>
            <p:cNvPr id="6" name="Groupe 5"/>
            <p:cNvGrpSpPr/>
            <p:nvPr/>
          </p:nvGrpSpPr>
          <p:grpSpPr>
            <a:xfrm>
              <a:off x="3108858" y="116632"/>
              <a:ext cx="959086" cy="1440160"/>
              <a:chOff x="-94990" y="0"/>
              <a:chExt cx="959086" cy="1440160"/>
            </a:xfrm>
            <a:grpFill/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-94990" y="0"/>
                <a:ext cx="959086" cy="144016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Forme libre 4"/>
              <p:cNvSpPr/>
              <p:nvPr/>
            </p:nvSpPr>
            <p:spPr>
              <a:xfrm>
                <a:off x="559966" y="288032"/>
                <a:ext cx="88106" cy="144016"/>
              </a:xfrm>
              <a:custGeom>
                <a:avLst/>
                <a:gdLst>
                  <a:gd name="connsiteX0" fmla="*/ 2381 w 88106"/>
                  <a:gd name="connsiteY0" fmla="*/ 0 h 200025"/>
                  <a:gd name="connsiteX1" fmla="*/ 88106 w 88106"/>
                  <a:gd name="connsiteY1" fmla="*/ 0 h 200025"/>
                  <a:gd name="connsiteX2" fmla="*/ 85725 w 88106"/>
                  <a:gd name="connsiteY2" fmla="*/ 200025 h 200025"/>
                  <a:gd name="connsiteX3" fmla="*/ 0 w 88106"/>
                  <a:gd name="connsiteY3" fmla="*/ 197644 h 200025"/>
                  <a:gd name="connsiteX4" fmla="*/ 2381 w 88106"/>
                  <a:gd name="connsiteY4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06" h="200025">
                    <a:moveTo>
                      <a:pt x="2381" y="0"/>
                    </a:moveTo>
                    <a:lnTo>
                      <a:pt x="88106" y="0"/>
                    </a:lnTo>
                    <a:cubicBezTo>
                      <a:pt x="87312" y="66675"/>
                      <a:pt x="86519" y="133350"/>
                      <a:pt x="85725" y="200025"/>
                    </a:cubicBezTo>
                    <a:lnTo>
                      <a:pt x="0" y="197644"/>
                    </a:lnTo>
                    <a:cubicBezTo>
                      <a:pt x="794" y="131763"/>
                      <a:pt x="1587" y="65881"/>
                      <a:pt x="2381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8" name="ZoneTexte 7"/>
          <p:cNvSpPr txBox="1"/>
          <p:nvPr/>
        </p:nvSpPr>
        <p:spPr>
          <a:xfrm>
            <a:off x="4499992" y="0"/>
            <a:ext cx="4644008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bg1"/>
                </a:solidFill>
              </a:rPr>
              <a:t>EVOLUTION HISTORIQUE DU TRAIT DE CÔTE </a:t>
            </a:r>
          </a:p>
        </p:txBody>
      </p:sp>
      <p:pic>
        <p:nvPicPr>
          <p:cNvPr id="11" name="Picture 3" descr="C:\Users\m.deglaire\Desktop\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675030"/>
            <a:ext cx="1951932" cy="792088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3851920" y="1772816"/>
            <a:ext cx="52920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u="sng" dirty="0"/>
              <a:t>Depuis 1937 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b="1" u="sng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/>
              <a:t>Sur 58 % du littoral le trait de côte est stable voir en accrétion jusqu’à 80 m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/>
              <a:t>29 % est en érosion faible entre 0 et 20 m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/>
              <a:t>15 % du littoral connait une érosion de 20 à 100 m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b="1" u="sng" dirty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/>
              <a:t>Erosion marquée au niveau de l’embouchure du </a:t>
            </a:r>
            <a:r>
              <a:rPr lang="fr-FR" dirty="0" err="1"/>
              <a:t>Golu</a:t>
            </a:r>
            <a:r>
              <a:rPr lang="fr-FR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/>
              <a:t>Erosions périodiques et localisées lors d’évènements tempétueux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95936" y="4221088"/>
            <a:ext cx="3204356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Deux types d’érosion observés </a:t>
            </a:r>
          </a:p>
        </p:txBody>
      </p:sp>
    </p:spTree>
    <p:extLst>
      <p:ext uri="{BB962C8B-B14F-4D97-AF65-F5344CB8AC3E}">
        <p14:creationId xmlns:p14="http://schemas.microsoft.com/office/powerpoint/2010/main" val="276791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708" y="-9128"/>
            <a:ext cx="4848420" cy="685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409"/>
            <a:ext cx="4863525" cy="685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6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3970" name="Picture 2" descr="C:\Users\m.muracciole\Desktop\Images_copil\Lucciana pos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686890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788024" y="1"/>
            <a:ext cx="4355976" cy="6955750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LUCCIANA</a:t>
            </a:r>
          </a:p>
          <a:p>
            <a:endParaRPr lang="fr-FR" dirty="0"/>
          </a:p>
          <a:p>
            <a:pPr>
              <a:buFont typeface="Wingdings" pitchFamily="2" charset="2"/>
              <a:buChar char="§"/>
            </a:pPr>
            <a:r>
              <a:rPr lang="fr-FR" dirty="0"/>
              <a:t>  Adopter  un nettoyage raisonné des plages avec la Com-Com</a:t>
            </a:r>
          </a:p>
          <a:p>
            <a:pPr>
              <a:buFont typeface="Wingdings" pitchFamily="2" charset="2"/>
              <a:buChar char="§"/>
            </a:pPr>
            <a:endParaRPr lang="fr-FR" dirty="0"/>
          </a:p>
          <a:p>
            <a:pPr>
              <a:buFont typeface="Wingdings" pitchFamily="2" charset="2"/>
              <a:buChar char="§"/>
            </a:pPr>
            <a:r>
              <a:rPr lang="fr-FR" dirty="0"/>
              <a:t> Protéger la zone sud classée </a:t>
            </a:r>
            <a:r>
              <a:rPr lang="fr-FR" dirty="0" err="1"/>
              <a:t>Natura</a:t>
            </a:r>
            <a:r>
              <a:rPr lang="fr-FR" dirty="0"/>
              <a:t> 2000 en bloquant la circulation des véhicules et laisser le trait de côte évoluer librement</a:t>
            </a:r>
          </a:p>
          <a:p>
            <a:endParaRPr lang="fr-FR" dirty="0"/>
          </a:p>
          <a:p>
            <a:pPr>
              <a:buFont typeface="Wingdings" pitchFamily="2" charset="2"/>
              <a:buChar char="§"/>
            </a:pPr>
            <a:r>
              <a:rPr lang="fr-FR" dirty="0"/>
              <a:t> Restaurer le cordon dunaire devant la </a:t>
            </a:r>
            <a:r>
              <a:rPr lang="fr-FR" dirty="0" err="1"/>
              <a:t>Maraninca</a:t>
            </a:r>
            <a:r>
              <a:rPr lang="fr-FR" dirty="0"/>
              <a:t> sous la maîtrise d’ouvrage de la commune de </a:t>
            </a:r>
            <a:r>
              <a:rPr lang="fr-FR" dirty="0" err="1"/>
              <a:t>Lucciana</a:t>
            </a:r>
            <a:endParaRPr lang="fr-FR" dirty="0"/>
          </a:p>
          <a:p>
            <a:endParaRPr lang="fr-FR" dirty="0"/>
          </a:p>
          <a:p>
            <a:pPr>
              <a:buFont typeface="Wingdings" pitchFamily="2" charset="2"/>
              <a:buChar char="§"/>
            </a:pPr>
            <a:r>
              <a:rPr lang="fr-FR" dirty="0"/>
              <a:t>  Protéger et restaurer la zone naturelle entre </a:t>
            </a:r>
            <a:r>
              <a:rPr lang="fr-FR" dirty="0" err="1"/>
              <a:t>Maraninca</a:t>
            </a:r>
            <a:r>
              <a:rPr lang="fr-FR" dirty="0"/>
              <a:t> et Mariana plage ; y proscrite la circulation des véhicule ; laisser le trait de côte évoluer librement </a:t>
            </a:r>
          </a:p>
          <a:p>
            <a:endParaRPr lang="fr-FR" dirty="0"/>
          </a:p>
          <a:p>
            <a:pPr>
              <a:buFont typeface="Wingdings" pitchFamily="2" charset="2"/>
              <a:buChar char="§"/>
            </a:pPr>
            <a:r>
              <a:rPr lang="fr-FR" dirty="0"/>
              <a:t> Aménager 4 zones d’accueil et de stationnement</a:t>
            </a:r>
          </a:p>
          <a:p>
            <a:endParaRPr lang="fr-FR" dirty="0"/>
          </a:p>
          <a:p>
            <a:pPr>
              <a:buFont typeface="Wingdings" pitchFamily="2" charset="2"/>
              <a:buChar char="§"/>
            </a:pPr>
            <a:r>
              <a:rPr lang="fr-FR" dirty="0"/>
              <a:t> Elaborer des scénarios d’adaptation au risque d’érosion sur les secteurs sensibles de </a:t>
            </a:r>
            <a:r>
              <a:rPr lang="fr-FR" dirty="0" err="1"/>
              <a:t>Maraninca</a:t>
            </a:r>
            <a:r>
              <a:rPr lang="fr-FR" dirty="0"/>
              <a:t> et Mariana plage</a:t>
            </a:r>
          </a:p>
        </p:txBody>
      </p:sp>
    </p:spTree>
    <p:extLst>
      <p:ext uri="{BB962C8B-B14F-4D97-AF65-F5344CB8AC3E}">
        <p14:creationId xmlns:p14="http://schemas.microsoft.com/office/powerpoint/2010/main" val="9992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1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-34124"/>
            <a:ext cx="6768752" cy="646331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I) Connaissances</a:t>
            </a:r>
            <a:endParaRPr lang="fr-FR" sz="36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92696"/>
            <a:ext cx="8615331" cy="603381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1" y="6069156"/>
            <a:ext cx="738396" cy="73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Espace réservé du contenu 3"/>
          <p:cNvGrpSpPr>
            <a:grpSpLocks noGrp="1"/>
          </p:cNvGrpSpPr>
          <p:nvPr/>
        </p:nvGrpSpPr>
        <p:grpSpPr>
          <a:xfrm>
            <a:off x="132403" y="612206"/>
            <a:ext cx="3906832" cy="6245793"/>
            <a:chOff x="611560" y="53401"/>
            <a:chExt cx="3528392" cy="6759975"/>
          </a:xfrm>
          <a:solidFill>
            <a:srgbClr val="FF0000"/>
          </a:solidFill>
        </p:grpSpPr>
        <p:pic>
          <p:nvPicPr>
            <p:cNvPr id="5" name="Picture 2" descr="C:\Users\m.deglaire\Desktop\Cartes FREYTET\carte des paysage Biguglia A3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11560" y="53401"/>
              <a:ext cx="3528392" cy="6759975"/>
            </a:xfrm>
            <a:prstGeom prst="rect">
              <a:avLst/>
            </a:prstGeom>
            <a:grpFill/>
          </p:spPr>
        </p:pic>
        <p:grpSp>
          <p:nvGrpSpPr>
            <p:cNvPr id="6" name="Groupe 5"/>
            <p:cNvGrpSpPr/>
            <p:nvPr/>
          </p:nvGrpSpPr>
          <p:grpSpPr>
            <a:xfrm>
              <a:off x="3108858" y="116632"/>
              <a:ext cx="959086" cy="1440160"/>
              <a:chOff x="-94990" y="0"/>
              <a:chExt cx="959086" cy="1440160"/>
            </a:xfrm>
            <a:grpFill/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-94990" y="0"/>
                <a:ext cx="959086" cy="144016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Forme libre 7"/>
              <p:cNvSpPr/>
              <p:nvPr/>
            </p:nvSpPr>
            <p:spPr>
              <a:xfrm>
                <a:off x="559966" y="288032"/>
                <a:ext cx="88106" cy="144016"/>
              </a:xfrm>
              <a:custGeom>
                <a:avLst/>
                <a:gdLst>
                  <a:gd name="connsiteX0" fmla="*/ 2381 w 88106"/>
                  <a:gd name="connsiteY0" fmla="*/ 0 h 200025"/>
                  <a:gd name="connsiteX1" fmla="*/ 88106 w 88106"/>
                  <a:gd name="connsiteY1" fmla="*/ 0 h 200025"/>
                  <a:gd name="connsiteX2" fmla="*/ 85725 w 88106"/>
                  <a:gd name="connsiteY2" fmla="*/ 200025 h 200025"/>
                  <a:gd name="connsiteX3" fmla="*/ 0 w 88106"/>
                  <a:gd name="connsiteY3" fmla="*/ 197644 h 200025"/>
                  <a:gd name="connsiteX4" fmla="*/ 2381 w 88106"/>
                  <a:gd name="connsiteY4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06" h="200025">
                    <a:moveTo>
                      <a:pt x="2381" y="0"/>
                    </a:moveTo>
                    <a:lnTo>
                      <a:pt x="88106" y="0"/>
                    </a:lnTo>
                    <a:cubicBezTo>
                      <a:pt x="87312" y="66675"/>
                      <a:pt x="86519" y="133350"/>
                      <a:pt x="85725" y="200025"/>
                    </a:cubicBezTo>
                    <a:lnTo>
                      <a:pt x="0" y="197644"/>
                    </a:lnTo>
                    <a:cubicBezTo>
                      <a:pt x="794" y="131763"/>
                      <a:pt x="1587" y="65881"/>
                      <a:pt x="2381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9" name="ZoneTexte 8"/>
          <p:cNvSpPr txBox="1"/>
          <p:nvPr/>
        </p:nvSpPr>
        <p:spPr>
          <a:xfrm>
            <a:off x="4860032" y="504286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Site du Delta du Golo</a:t>
            </a:r>
            <a:endParaRPr lang="fr-FR" sz="2400" b="1" dirty="0"/>
          </a:p>
          <a:p>
            <a:pPr>
              <a:buFont typeface="Wingdings" pitchFamily="2" charset="2"/>
              <a:buChar char="§"/>
            </a:pPr>
            <a:endParaRPr lang="fr-FR" sz="2400" b="1" dirty="0" smtClean="0"/>
          </a:p>
          <a:p>
            <a:pPr>
              <a:buFont typeface="Wingdings" pitchFamily="2" charset="2"/>
              <a:buChar char="§"/>
            </a:pPr>
            <a:r>
              <a:rPr lang="fr-FR" sz="2400" b="1" dirty="0" smtClean="0"/>
              <a:t> 9 communes</a:t>
            </a:r>
            <a:r>
              <a:rPr lang="fr-FR" sz="2400" b="1" dirty="0"/>
              <a:t> </a:t>
            </a:r>
            <a:r>
              <a:rPr lang="fr-FR" sz="2400" b="1" dirty="0" smtClean="0"/>
              <a:t>(29 </a:t>
            </a:r>
            <a:r>
              <a:rPr lang="fr-FR" sz="2400" b="1" dirty="0"/>
              <a:t>KM</a:t>
            </a:r>
            <a:r>
              <a:rPr lang="fr-FR" sz="2400" b="1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fr-FR" sz="2400" b="1" dirty="0" smtClean="0"/>
              <a:t> 3 </a:t>
            </a:r>
            <a:r>
              <a:rPr lang="fr-FR" sz="2400" b="1" dirty="0" err="1" smtClean="0"/>
              <a:t>ComCom</a:t>
            </a:r>
            <a:endParaRPr lang="fr-FR" sz="2400" b="1" dirty="0"/>
          </a:p>
          <a:p>
            <a:pPr>
              <a:buFont typeface="Wingdings" pitchFamily="2" charset="2"/>
              <a:buChar char="§"/>
            </a:pPr>
            <a:r>
              <a:rPr lang="fr-FR" sz="2400" b="1" dirty="0" smtClean="0"/>
              <a:t> 93 000 </a:t>
            </a:r>
            <a:r>
              <a:rPr lang="fr-FR" sz="2400" b="1" dirty="0" err="1" smtClean="0"/>
              <a:t>hab</a:t>
            </a:r>
            <a:endParaRPr lang="fr-FR" sz="2400" b="1" dirty="0"/>
          </a:p>
          <a:p>
            <a:pPr>
              <a:buFont typeface="Wingdings" pitchFamily="2" charset="2"/>
              <a:buChar char="§"/>
            </a:pPr>
            <a:r>
              <a:rPr lang="fr-FR" sz="2400" b="1" dirty="0" smtClean="0"/>
              <a:t> 52% de la </a:t>
            </a:r>
            <a:r>
              <a:rPr lang="fr-FR" sz="2400" b="1" dirty="0"/>
              <a:t>H</a:t>
            </a:r>
            <a:r>
              <a:rPr lang="fr-FR" sz="2400" b="1" dirty="0" smtClean="0"/>
              <a:t>aute-Corse</a:t>
            </a:r>
            <a:endParaRPr lang="fr-FR" sz="2400" b="1" dirty="0"/>
          </a:p>
          <a:p>
            <a:pPr>
              <a:buFont typeface="Wingdings" pitchFamily="2" charset="2"/>
              <a:buChar char="§"/>
            </a:pPr>
            <a:r>
              <a:rPr lang="fr-FR" sz="2400" b="1" dirty="0"/>
              <a:t> </a:t>
            </a:r>
            <a:r>
              <a:rPr lang="fr-FR" sz="2400" b="1" dirty="0" smtClean="0"/>
              <a:t>28% de la Corse</a:t>
            </a:r>
          </a:p>
        </p:txBody>
      </p:sp>
      <p:sp>
        <p:nvSpPr>
          <p:cNvPr id="10" name="Ellipse 9"/>
          <p:cNvSpPr/>
          <p:nvPr/>
        </p:nvSpPr>
        <p:spPr>
          <a:xfrm rot="20351100">
            <a:off x="1734890" y="354518"/>
            <a:ext cx="1816818" cy="67250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334556"/>
            <a:ext cx="4894193" cy="326279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-34124"/>
            <a:ext cx="6768752" cy="646331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I) Connaissances</a:t>
            </a:r>
            <a:endParaRPr lang="fr-FR" sz="3600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1" y="6069156"/>
            <a:ext cx="738396" cy="73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1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-34124"/>
            <a:ext cx="6768752" cy="646331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I) Connaissances</a:t>
            </a:r>
            <a:endParaRPr lang="fr-FR" sz="3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80728"/>
            <a:ext cx="8045047" cy="499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-34124"/>
            <a:ext cx="6768752" cy="646331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I) Connaissances</a:t>
            </a:r>
            <a:endParaRPr lang="fr-FR" sz="36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24605"/>
            <a:ext cx="7905735" cy="60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-34124"/>
            <a:ext cx="6768752" cy="646331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I) Connaissances</a:t>
            </a:r>
            <a:endParaRPr lang="fr-FR" sz="3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92696"/>
            <a:ext cx="7560840" cy="61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-34124"/>
            <a:ext cx="6768752" cy="646331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I) Connaissances</a:t>
            </a:r>
            <a:endParaRPr lang="fr-FR" sz="36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836712"/>
            <a:ext cx="7237490" cy="537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-34124"/>
            <a:ext cx="6768752" cy="646331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I) Connaissances</a:t>
            </a:r>
            <a:endParaRPr lang="fr-FR" sz="3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9160109" cy="404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1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4935</TotalTime>
  <Words>743</Words>
  <Application>Microsoft Office PowerPoint</Application>
  <PresentationFormat>Affichage à l'écran (4:3)</PresentationFormat>
  <Paragraphs>111</Paragraphs>
  <Slides>23</Slides>
  <Notes>19</Notes>
  <HiddenSlides>5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cdl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m.deglaire</dc:creator>
  <cp:lastModifiedBy>ZANCA-ROSSI Matthieu</cp:lastModifiedBy>
  <cp:revision>722</cp:revision>
  <dcterms:created xsi:type="dcterms:W3CDTF">2016-05-17T09:23:38Z</dcterms:created>
  <dcterms:modified xsi:type="dcterms:W3CDTF">2023-06-09T12:57:26Z</dcterms:modified>
</cp:coreProperties>
</file>