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262" r:id="rId2"/>
    <p:sldId id="420" r:id="rId3"/>
    <p:sldId id="421" r:id="rId4"/>
    <p:sldId id="424" r:id="rId5"/>
    <p:sldId id="425" r:id="rId6"/>
    <p:sldId id="422" r:id="rId7"/>
    <p:sldId id="436" r:id="rId8"/>
    <p:sldId id="437" r:id="rId9"/>
    <p:sldId id="430" r:id="rId10"/>
    <p:sldId id="459" r:id="rId11"/>
    <p:sldId id="431" r:id="rId12"/>
    <p:sldId id="428" r:id="rId13"/>
    <p:sldId id="460" r:id="rId14"/>
    <p:sldId id="466" r:id="rId15"/>
    <p:sldId id="467" r:id="rId16"/>
    <p:sldId id="432" r:id="rId17"/>
    <p:sldId id="464" r:id="rId18"/>
    <p:sldId id="465" r:id="rId19"/>
    <p:sldId id="468" r:id="rId20"/>
    <p:sldId id="434" r:id="rId21"/>
    <p:sldId id="429" r:id="rId22"/>
    <p:sldId id="435" r:id="rId23"/>
    <p:sldId id="458" r:id="rId24"/>
  </p:sldIdLst>
  <p:sldSz cx="9144000" cy="6858000" type="screen4x3"/>
  <p:notesSz cx="6669088" cy="987266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a:srgbClr val="FFFFFF"/>
    <a:srgbClr val="0CB414"/>
    <a:srgbClr val="89013F"/>
    <a:srgbClr val="8901A3"/>
    <a:srgbClr val="B2B2B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3038" autoAdjust="0"/>
  </p:normalViewPr>
  <p:slideViewPr>
    <p:cSldViewPr>
      <p:cViewPr varScale="1">
        <p:scale>
          <a:sx n="88" d="100"/>
          <a:sy n="88" d="100"/>
        </p:scale>
        <p:origin x="1386" y="108"/>
      </p:cViewPr>
      <p:guideLst>
        <p:guide orient="horz" pos="2160"/>
        <p:guide pos="2880"/>
      </p:guideLst>
    </p:cSldViewPr>
  </p:slideViewPr>
  <p:notesTextViewPr>
    <p:cViewPr>
      <p:scale>
        <a:sx n="66" d="100"/>
        <a:sy n="66" d="100"/>
      </p:scale>
      <p:origin x="0" y="0"/>
    </p:cViewPr>
  </p:notesTextViewPr>
  <p:sorterViewPr>
    <p:cViewPr>
      <p:scale>
        <a:sx n="66" d="100"/>
        <a:sy n="66" d="100"/>
      </p:scale>
      <p:origin x="0" y="-726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93633"/>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777607" y="0"/>
            <a:ext cx="2889938" cy="493633"/>
          </a:xfrm>
          <a:prstGeom prst="rect">
            <a:avLst/>
          </a:prstGeom>
        </p:spPr>
        <p:txBody>
          <a:bodyPr vert="horz" lIns="91440" tIns="45720" rIns="91440" bIns="45720" rtlCol="0"/>
          <a:lstStyle>
            <a:lvl1pPr algn="r">
              <a:defRPr sz="1200"/>
            </a:lvl1pPr>
          </a:lstStyle>
          <a:p>
            <a:fld id="{38A06ADF-8E9E-4D25-8B10-C5476ACFFE64}" type="datetimeFigureOut">
              <a:rPr lang="fr-FR" smtClean="0"/>
              <a:pPr/>
              <a:t>09/06/2023</a:t>
            </a:fld>
            <a:endParaRPr lang="fr-FR"/>
          </a:p>
        </p:txBody>
      </p:sp>
      <p:sp>
        <p:nvSpPr>
          <p:cNvPr id="4" name="Espace réservé du pied de page 3"/>
          <p:cNvSpPr>
            <a:spLocks noGrp="1"/>
          </p:cNvSpPr>
          <p:nvPr>
            <p:ph type="ftr" sz="quarter" idx="2"/>
          </p:nvPr>
        </p:nvSpPr>
        <p:spPr>
          <a:xfrm>
            <a:off x="0" y="9377316"/>
            <a:ext cx="2889938" cy="493633"/>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777607" y="9377316"/>
            <a:ext cx="2889938" cy="493633"/>
          </a:xfrm>
          <a:prstGeom prst="rect">
            <a:avLst/>
          </a:prstGeom>
        </p:spPr>
        <p:txBody>
          <a:bodyPr vert="horz" lIns="91440" tIns="45720" rIns="91440" bIns="45720" rtlCol="0" anchor="b"/>
          <a:lstStyle>
            <a:lvl1pPr algn="r">
              <a:defRPr sz="1200"/>
            </a:lvl1pPr>
          </a:lstStyle>
          <a:p>
            <a:fld id="{5CE6722A-CFDB-4332-BFC5-1EE42428E4F7}" type="slidenum">
              <a:rPr lang="fr-FR" smtClean="0"/>
              <a:pPr/>
              <a:t>‹N°›</a:t>
            </a:fld>
            <a:endParaRPr lang="fr-F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93633"/>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93633"/>
          </a:xfrm>
          <a:prstGeom prst="rect">
            <a:avLst/>
          </a:prstGeom>
        </p:spPr>
        <p:txBody>
          <a:bodyPr vert="horz" lIns="91440" tIns="45720" rIns="91440" bIns="45720" rtlCol="0"/>
          <a:lstStyle>
            <a:lvl1pPr algn="r">
              <a:defRPr sz="1200"/>
            </a:lvl1pPr>
          </a:lstStyle>
          <a:p>
            <a:fld id="{4407EAC6-DFBE-482D-93CF-D0712A6C4288}" type="datetimeFigureOut">
              <a:rPr lang="fr-FR" smtClean="0"/>
              <a:pPr/>
              <a:t>09/06/2023</a:t>
            </a:fld>
            <a:endParaRPr lang="fr-FR"/>
          </a:p>
        </p:txBody>
      </p:sp>
      <p:sp>
        <p:nvSpPr>
          <p:cNvPr id="4" name="Espace réservé de l'image des diapositives 3"/>
          <p:cNvSpPr>
            <a:spLocks noGrp="1" noRot="1" noChangeAspect="1"/>
          </p:cNvSpPr>
          <p:nvPr>
            <p:ph type="sldImg" idx="2"/>
          </p:nvPr>
        </p:nvSpPr>
        <p:spPr>
          <a:xfrm>
            <a:off x="866775" y="739775"/>
            <a:ext cx="4935538" cy="3703638"/>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66909" y="4689515"/>
            <a:ext cx="5335270" cy="444269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377316"/>
            <a:ext cx="2889938" cy="49363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377316"/>
            <a:ext cx="2889938" cy="493633"/>
          </a:xfrm>
          <a:prstGeom prst="rect">
            <a:avLst/>
          </a:prstGeom>
        </p:spPr>
        <p:txBody>
          <a:bodyPr vert="horz" lIns="91440" tIns="45720" rIns="91440" bIns="45720" rtlCol="0" anchor="b"/>
          <a:lstStyle>
            <a:lvl1pPr algn="r">
              <a:defRPr sz="1200"/>
            </a:lvl1pPr>
          </a:lstStyle>
          <a:p>
            <a:fld id="{BB027F80-054E-4B79-8A8A-E3DAD9074E34}"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u="sng" dirty="0" err="1"/>
              <a:t>Ad’Apto</a:t>
            </a:r>
            <a:r>
              <a:rPr lang="fr-FR" dirty="0"/>
              <a:t> :</a:t>
            </a:r>
            <a:r>
              <a:rPr lang="fr-FR" baseline="0" dirty="0"/>
              <a:t> </a:t>
            </a:r>
          </a:p>
          <a:p>
            <a:pPr>
              <a:buFontTx/>
              <a:buChar char="-"/>
            </a:pPr>
            <a:r>
              <a:rPr lang="fr-FR" baseline="0" dirty="0"/>
              <a:t> p</a:t>
            </a:r>
            <a:r>
              <a:rPr lang="fr-FR" dirty="0"/>
              <a:t>rogramme</a:t>
            </a:r>
            <a:r>
              <a:rPr lang="fr-FR" baseline="0" dirty="0"/>
              <a:t> national initié par le Conservatoire pour recherche de démarches de gestion souple du trait de côte et d’adaptation au changement climatique</a:t>
            </a:r>
          </a:p>
          <a:p>
            <a:pPr>
              <a:buFontTx/>
              <a:buChar char="-"/>
            </a:pPr>
            <a:r>
              <a:rPr lang="fr-FR" baseline="0" dirty="0"/>
              <a:t> appréhension et gestion des inondations sur le long terme </a:t>
            </a:r>
          </a:p>
          <a:p>
            <a:r>
              <a:rPr lang="fr-FR" baseline="0" dirty="0"/>
              <a:t>- 10 sites pilotes ont été retenus sur toute la France avec chacun leurs spécificités</a:t>
            </a:r>
          </a:p>
          <a:p>
            <a:r>
              <a:rPr lang="fr-FR" baseline="0" dirty="0"/>
              <a:t>- en Corse le site retenu se situe au sud de Bastia, sur la côte orientale de l’île et est identifié comme « le delta du Golo  » </a:t>
            </a:r>
            <a:r>
              <a:rPr lang="fr-FR" u="sng" baseline="0" dirty="0">
                <a:solidFill>
                  <a:srgbClr val="FF0000"/>
                </a:solidFill>
              </a:rPr>
              <a:t>= 24 km 6 communes = une démarches qui débute </a:t>
            </a:r>
            <a:endParaRPr lang="fr-FR" u="sng" dirty="0">
              <a:solidFill>
                <a:srgbClr val="FF0000"/>
              </a:solidFill>
            </a:endParaRPr>
          </a:p>
        </p:txBody>
      </p:sp>
      <p:sp>
        <p:nvSpPr>
          <p:cNvPr id="4" name="Espace réservé du numéro de diapositive 3"/>
          <p:cNvSpPr>
            <a:spLocks noGrp="1"/>
          </p:cNvSpPr>
          <p:nvPr>
            <p:ph type="sldNum" sz="quarter" idx="10"/>
          </p:nvPr>
        </p:nvSpPr>
        <p:spPr/>
        <p:txBody>
          <a:bodyPr/>
          <a:lstStyle/>
          <a:p>
            <a:fld id="{BB027F80-054E-4B79-8A8A-E3DAD9074E34}" type="slidenum">
              <a:rPr lang="fr-FR" smtClean="0"/>
              <a:pPr/>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Les vents ont une action majeure sur la dynamique sédimentaire littorale. Ils sont à la fois responsables de la formation des houles au large, de la génération de courants, ainsi que de la variation du niveau de la mer à la côte. Ils contribuent ainsi aux transits sédimentaires littoraux et à l’évolution morphologique des plages en provoquant le transports éoliens des sédiments fins entre le cordon dunaire et la plage émergée.</a:t>
            </a:r>
            <a:endParaRPr lang="fr-FR" dirty="0"/>
          </a:p>
        </p:txBody>
      </p:sp>
      <p:sp>
        <p:nvSpPr>
          <p:cNvPr id="4" name="Espace réservé du numéro de diapositive 3"/>
          <p:cNvSpPr>
            <a:spLocks noGrp="1"/>
          </p:cNvSpPr>
          <p:nvPr>
            <p:ph type="sldNum" sz="quarter" idx="10"/>
          </p:nvPr>
        </p:nvSpPr>
        <p:spPr/>
        <p:txBody>
          <a:bodyPr/>
          <a:lstStyle/>
          <a:p>
            <a:fld id="{BB027F80-054E-4B79-8A8A-E3DAD9074E34}" type="slidenum">
              <a:rPr lang="fr-FR" smtClean="0"/>
              <a:pPr/>
              <a:t>11</a:t>
            </a:fld>
            <a:endParaRPr lang="fr-FR"/>
          </a:p>
        </p:txBody>
      </p:sp>
    </p:spTree>
    <p:extLst>
      <p:ext uri="{BB962C8B-B14F-4D97-AF65-F5344CB8AC3E}">
        <p14:creationId xmlns:p14="http://schemas.microsoft.com/office/powerpoint/2010/main" val="447186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EID </a:t>
            </a:r>
            <a:r>
              <a:rPr lang="fr-FR" dirty="0" err="1" smtClean="0"/>
              <a:t>med</a:t>
            </a:r>
            <a:endParaRPr lang="fr-FR" dirty="0" smtClean="0"/>
          </a:p>
          <a:p>
            <a:endParaRPr lang="fr-FR" dirty="0" smtClean="0"/>
          </a:p>
          <a:p>
            <a:r>
              <a:rPr lang="fr-FR" dirty="0" smtClean="0"/>
              <a:t>https://www.researchgate.net/publication/278622186_Dynamique_des_cotes_sableuses_et_phenomenes_d'auto-organisation </a:t>
            </a:r>
            <a:endParaRPr lang="fr-FR" dirty="0"/>
          </a:p>
        </p:txBody>
      </p:sp>
      <p:sp>
        <p:nvSpPr>
          <p:cNvPr id="4" name="Espace réservé du numéro de diapositive 3"/>
          <p:cNvSpPr>
            <a:spLocks noGrp="1"/>
          </p:cNvSpPr>
          <p:nvPr>
            <p:ph type="sldNum" sz="quarter" idx="10"/>
          </p:nvPr>
        </p:nvSpPr>
        <p:spPr/>
        <p:txBody>
          <a:bodyPr/>
          <a:lstStyle/>
          <a:p>
            <a:fld id="{BB027F80-054E-4B79-8A8A-E3DAD9074E34}" type="slidenum">
              <a:rPr lang="fr-FR" smtClean="0"/>
              <a:pPr/>
              <a:t>12</a:t>
            </a:fld>
            <a:endParaRPr lang="fr-FR"/>
          </a:p>
        </p:txBody>
      </p:sp>
    </p:spTree>
    <p:extLst>
      <p:ext uri="{BB962C8B-B14F-4D97-AF65-F5344CB8AC3E}">
        <p14:creationId xmlns:p14="http://schemas.microsoft.com/office/powerpoint/2010/main" val="1864243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EID </a:t>
            </a:r>
            <a:r>
              <a:rPr lang="fr-FR" dirty="0" err="1" smtClean="0"/>
              <a:t>med</a:t>
            </a:r>
            <a:endParaRPr lang="fr-FR" dirty="0" smtClean="0"/>
          </a:p>
          <a:p>
            <a:endParaRPr lang="fr-FR" dirty="0" smtClean="0"/>
          </a:p>
          <a:p>
            <a:r>
              <a:rPr lang="fr-FR" dirty="0" smtClean="0"/>
              <a:t>https://www.researchgate.net/publication/278622186_Dynamique_des_cotes_sableuses_et_phenomenes_d'auto-organisation </a:t>
            </a:r>
            <a:endParaRPr lang="fr-FR" dirty="0"/>
          </a:p>
        </p:txBody>
      </p:sp>
      <p:sp>
        <p:nvSpPr>
          <p:cNvPr id="4" name="Espace réservé du numéro de diapositive 3"/>
          <p:cNvSpPr>
            <a:spLocks noGrp="1"/>
          </p:cNvSpPr>
          <p:nvPr>
            <p:ph type="sldNum" sz="quarter" idx="10"/>
          </p:nvPr>
        </p:nvSpPr>
        <p:spPr/>
        <p:txBody>
          <a:bodyPr/>
          <a:lstStyle/>
          <a:p>
            <a:fld id="{BB027F80-054E-4B79-8A8A-E3DAD9074E34}" type="slidenum">
              <a:rPr lang="fr-FR" smtClean="0"/>
              <a:pPr/>
              <a:t>13</a:t>
            </a:fld>
            <a:endParaRPr lang="fr-FR"/>
          </a:p>
        </p:txBody>
      </p:sp>
    </p:spTree>
    <p:extLst>
      <p:ext uri="{BB962C8B-B14F-4D97-AF65-F5344CB8AC3E}">
        <p14:creationId xmlns:p14="http://schemas.microsoft.com/office/powerpoint/2010/main" val="3540799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baseline="0" dirty="0" smtClean="0"/>
              <a:t>Plan </a:t>
            </a:r>
            <a:r>
              <a:rPr lang="fr-FR" baseline="0" dirty="0" err="1" smtClean="0"/>
              <a:t>etat</a:t>
            </a:r>
            <a:r>
              <a:rPr lang="fr-FR" baseline="0" dirty="0" smtClean="0"/>
              <a:t> major 1820 et cadastre napoléonien 1843</a:t>
            </a:r>
          </a:p>
          <a:p>
            <a:r>
              <a:rPr lang="fr-FR" baseline="0" dirty="0" smtClean="0"/>
              <a:t>Photo IGN 1951, 1968, 1982</a:t>
            </a:r>
            <a:endParaRPr lang="fr-FR" dirty="0"/>
          </a:p>
        </p:txBody>
      </p:sp>
      <p:sp>
        <p:nvSpPr>
          <p:cNvPr id="4" name="Espace réservé du numéro de diapositive 3"/>
          <p:cNvSpPr>
            <a:spLocks noGrp="1"/>
          </p:cNvSpPr>
          <p:nvPr>
            <p:ph type="sldNum" sz="quarter" idx="10"/>
          </p:nvPr>
        </p:nvSpPr>
        <p:spPr/>
        <p:txBody>
          <a:bodyPr/>
          <a:lstStyle/>
          <a:p>
            <a:fld id="{BB027F80-054E-4B79-8A8A-E3DAD9074E34}" type="slidenum">
              <a:rPr lang="fr-FR" smtClean="0"/>
              <a:pPr/>
              <a:t>14</a:t>
            </a:fld>
            <a:endParaRPr lang="fr-FR"/>
          </a:p>
        </p:txBody>
      </p:sp>
    </p:spTree>
    <p:extLst>
      <p:ext uri="{BB962C8B-B14F-4D97-AF65-F5344CB8AC3E}">
        <p14:creationId xmlns:p14="http://schemas.microsoft.com/office/powerpoint/2010/main" val="3501704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baseline="0" dirty="0" smtClean="0"/>
              <a:t>Plan </a:t>
            </a:r>
            <a:r>
              <a:rPr lang="fr-FR" baseline="0" dirty="0" err="1" smtClean="0"/>
              <a:t>etat</a:t>
            </a:r>
            <a:r>
              <a:rPr lang="fr-FR" baseline="0" dirty="0" smtClean="0"/>
              <a:t> major 1866 et cadastre napoléonien 1843</a:t>
            </a:r>
          </a:p>
          <a:p>
            <a:r>
              <a:rPr lang="fr-FR" baseline="0" dirty="0" smtClean="0"/>
              <a:t>Photo IGN 1951, 1968, 1982</a:t>
            </a:r>
            <a:endParaRPr lang="fr-FR" dirty="0"/>
          </a:p>
        </p:txBody>
      </p:sp>
      <p:sp>
        <p:nvSpPr>
          <p:cNvPr id="4" name="Espace réservé du numéro de diapositive 3"/>
          <p:cNvSpPr>
            <a:spLocks noGrp="1"/>
          </p:cNvSpPr>
          <p:nvPr>
            <p:ph type="sldNum" sz="quarter" idx="10"/>
          </p:nvPr>
        </p:nvSpPr>
        <p:spPr/>
        <p:txBody>
          <a:bodyPr/>
          <a:lstStyle/>
          <a:p>
            <a:fld id="{BB027F80-054E-4B79-8A8A-E3DAD9074E34}" type="slidenum">
              <a:rPr lang="fr-FR" smtClean="0"/>
              <a:pPr/>
              <a:t>15</a:t>
            </a:fld>
            <a:endParaRPr lang="fr-FR"/>
          </a:p>
        </p:txBody>
      </p:sp>
    </p:spTree>
    <p:extLst>
      <p:ext uri="{BB962C8B-B14F-4D97-AF65-F5344CB8AC3E}">
        <p14:creationId xmlns:p14="http://schemas.microsoft.com/office/powerpoint/2010/main" val="233866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Erosion naturelle</a:t>
            </a:r>
            <a:endParaRPr lang="fr-FR" dirty="0"/>
          </a:p>
        </p:txBody>
      </p:sp>
      <p:sp>
        <p:nvSpPr>
          <p:cNvPr id="4" name="Espace réservé du numéro de diapositive 3"/>
          <p:cNvSpPr>
            <a:spLocks noGrp="1"/>
          </p:cNvSpPr>
          <p:nvPr>
            <p:ph type="sldNum" sz="quarter" idx="10"/>
          </p:nvPr>
        </p:nvSpPr>
        <p:spPr/>
        <p:txBody>
          <a:bodyPr/>
          <a:lstStyle/>
          <a:p>
            <a:fld id="{BB027F80-054E-4B79-8A8A-E3DAD9074E34}" type="slidenum">
              <a:rPr lang="fr-FR" smtClean="0"/>
              <a:pPr/>
              <a:t>16</a:t>
            </a:fld>
            <a:endParaRPr lang="fr-FR"/>
          </a:p>
        </p:txBody>
      </p:sp>
    </p:spTree>
    <p:extLst>
      <p:ext uri="{BB962C8B-B14F-4D97-AF65-F5344CB8AC3E}">
        <p14:creationId xmlns:p14="http://schemas.microsoft.com/office/powerpoint/2010/main" val="2272410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Erosion naturelle</a:t>
            </a:r>
            <a:endParaRPr lang="fr-FR" dirty="0"/>
          </a:p>
        </p:txBody>
      </p:sp>
      <p:sp>
        <p:nvSpPr>
          <p:cNvPr id="4" name="Espace réservé du numéro de diapositive 3"/>
          <p:cNvSpPr>
            <a:spLocks noGrp="1"/>
          </p:cNvSpPr>
          <p:nvPr>
            <p:ph type="sldNum" sz="quarter" idx="10"/>
          </p:nvPr>
        </p:nvSpPr>
        <p:spPr/>
        <p:txBody>
          <a:bodyPr/>
          <a:lstStyle/>
          <a:p>
            <a:fld id="{BB027F80-054E-4B79-8A8A-E3DAD9074E34}" type="slidenum">
              <a:rPr lang="fr-FR" smtClean="0"/>
              <a:pPr/>
              <a:t>17</a:t>
            </a:fld>
            <a:endParaRPr lang="fr-FR"/>
          </a:p>
        </p:txBody>
      </p:sp>
    </p:spTree>
    <p:extLst>
      <p:ext uri="{BB962C8B-B14F-4D97-AF65-F5344CB8AC3E}">
        <p14:creationId xmlns:p14="http://schemas.microsoft.com/office/powerpoint/2010/main" val="687635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Erosion naturelle</a:t>
            </a:r>
            <a:endParaRPr lang="fr-FR" dirty="0"/>
          </a:p>
        </p:txBody>
      </p:sp>
      <p:sp>
        <p:nvSpPr>
          <p:cNvPr id="4" name="Espace réservé du numéro de diapositive 3"/>
          <p:cNvSpPr>
            <a:spLocks noGrp="1"/>
          </p:cNvSpPr>
          <p:nvPr>
            <p:ph type="sldNum" sz="quarter" idx="10"/>
          </p:nvPr>
        </p:nvSpPr>
        <p:spPr/>
        <p:txBody>
          <a:bodyPr/>
          <a:lstStyle/>
          <a:p>
            <a:fld id="{BB027F80-054E-4B79-8A8A-E3DAD9074E34}" type="slidenum">
              <a:rPr lang="fr-FR" smtClean="0"/>
              <a:pPr/>
              <a:t>18</a:t>
            </a:fld>
            <a:endParaRPr lang="fr-FR"/>
          </a:p>
        </p:txBody>
      </p:sp>
    </p:spTree>
    <p:extLst>
      <p:ext uri="{BB962C8B-B14F-4D97-AF65-F5344CB8AC3E}">
        <p14:creationId xmlns:p14="http://schemas.microsoft.com/office/powerpoint/2010/main" val="4240625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Erosion naturelle</a:t>
            </a:r>
            <a:endParaRPr lang="fr-FR" dirty="0"/>
          </a:p>
        </p:txBody>
      </p:sp>
      <p:sp>
        <p:nvSpPr>
          <p:cNvPr id="4" name="Espace réservé du numéro de diapositive 3"/>
          <p:cNvSpPr>
            <a:spLocks noGrp="1"/>
          </p:cNvSpPr>
          <p:nvPr>
            <p:ph type="sldNum" sz="quarter" idx="10"/>
          </p:nvPr>
        </p:nvSpPr>
        <p:spPr/>
        <p:txBody>
          <a:bodyPr/>
          <a:lstStyle/>
          <a:p>
            <a:fld id="{BB027F80-054E-4B79-8A8A-E3DAD9074E34}" type="slidenum">
              <a:rPr lang="fr-FR" smtClean="0"/>
              <a:pPr/>
              <a:t>19</a:t>
            </a:fld>
            <a:endParaRPr lang="fr-FR"/>
          </a:p>
        </p:txBody>
      </p:sp>
    </p:spTree>
    <p:extLst>
      <p:ext uri="{BB962C8B-B14F-4D97-AF65-F5344CB8AC3E}">
        <p14:creationId xmlns:p14="http://schemas.microsoft.com/office/powerpoint/2010/main" val="3184818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Photo aérienne des plages avec barre sous marines: </a:t>
            </a:r>
            <a:r>
              <a:rPr lang="fr-FR" dirty="0" err="1" smtClean="0"/>
              <a:t>Mucchiatana</a:t>
            </a:r>
            <a:r>
              <a:rPr lang="fr-FR" dirty="0" smtClean="0"/>
              <a:t>, </a:t>
            </a:r>
            <a:r>
              <a:rPr lang="fr-FR" dirty="0" err="1" smtClean="0"/>
              <a:t>Capolaurosu</a:t>
            </a:r>
            <a:r>
              <a:rPr lang="fr-FR" dirty="0" smtClean="0"/>
              <a:t> et </a:t>
            </a:r>
            <a:endParaRPr lang="fr-FR" dirty="0"/>
          </a:p>
        </p:txBody>
      </p:sp>
      <p:sp>
        <p:nvSpPr>
          <p:cNvPr id="4" name="Espace réservé du numéro de diapositive 3"/>
          <p:cNvSpPr>
            <a:spLocks noGrp="1"/>
          </p:cNvSpPr>
          <p:nvPr>
            <p:ph type="sldNum" sz="quarter" idx="10"/>
          </p:nvPr>
        </p:nvSpPr>
        <p:spPr/>
        <p:txBody>
          <a:bodyPr/>
          <a:lstStyle/>
          <a:p>
            <a:fld id="{BB027F80-054E-4B79-8A8A-E3DAD9074E34}" type="slidenum">
              <a:rPr lang="fr-FR" smtClean="0"/>
              <a:pPr/>
              <a:t>20</a:t>
            </a:fld>
            <a:endParaRPr lang="fr-FR"/>
          </a:p>
        </p:txBody>
      </p:sp>
    </p:spTree>
    <p:extLst>
      <p:ext uri="{BB962C8B-B14F-4D97-AF65-F5344CB8AC3E}">
        <p14:creationId xmlns:p14="http://schemas.microsoft.com/office/powerpoint/2010/main" val="1606243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b="1" dirty="0" smtClean="0"/>
              <a:t>Variations relatives du niveau moyen de la mer en Corse au cours des 6 000 dernières années</a:t>
            </a:r>
          </a:p>
          <a:p>
            <a:r>
              <a:rPr lang="fr-FR" dirty="0" err="1" smtClean="0"/>
              <a:t>Vacchi</a:t>
            </a:r>
            <a:r>
              <a:rPr lang="fr-FR" dirty="0" smtClean="0"/>
              <a:t> Matteo, </a:t>
            </a:r>
            <a:r>
              <a:rPr lang="fr-FR" dirty="0" err="1" smtClean="0"/>
              <a:t>Ghilardi</a:t>
            </a:r>
            <a:r>
              <a:rPr lang="fr-FR" dirty="0" smtClean="0"/>
              <a:t> Matthieu et </a:t>
            </a:r>
            <a:r>
              <a:rPr lang="fr-FR" dirty="0" err="1" smtClean="0"/>
              <a:t>Curras</a:t>
            </a:r>
            <a:r>
              <a:rPr lang="fr-FR" dirty="0" smtClean="0"/>
              <a:t> Andrés </a:t>
            </a:r>
          </a:p>
          <a:p>
            <a:endParaRPr lang="fr-FR" dirty="0" smtClean="0"/>
          </a:p>
          <a:p>
            <a:r>
              <a:rPr lang="fr-FR" dirty="0" smtClean="0"/>
              <a:t>https://books.openedition.org/editionscnrs/28536 </a:t>
            </a:r>
          </a:p>
          <a:p>
            <a:endParaRPr lang="fr-FR" dirty="0"/>
          </a:p>
        </p:txBody>
      </p:sp>
      <p:sp>
        <p:nvSpPr>
          <p:cNvPr id="4" name="Espace réservé du numéro de diapositive 3"/>
          <p:cNvSpPr>
            <a:spLocks noGrp="1"/>
          </p:cNvSpPr>
          <p:nvPr>
            <p:ph type="sldNum" sz="quarter" idx="10"/>
          </p:nvPr>
        </p:nvSpPr>
        <p:spPr/>
        <p:txBody>
          <a:bodyPr/>
          <a:lstStyle/>
          <a:p>
            <a:fld id="{BB027F80-054E-4B79-8A8A-E3DAD9074E34}" type="slidenum">
              <a:rPr lang="fr-FR" smtClean="0"/>
              <a:pPr/>
              <a:t>3</a:t>
            </a:fld>
            <a:endParaRPr lang="fr-FR"/>
          </a:p>
        </p:txBody>
      </p:sp>
    </p:spTree>
    <p:extLst>
      <p:ext uri="{BB962C8B-B14F-4D97-AF65-F5344CB8AC3E}">
        <p14:creationId xmlns:p14="http://schemas.microsoft.com/office/powerpoint/2010/main" val="2162552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Photo aérienne des plages avec barre sous marines: </a:t>
            </a:r>
            <a:r>
              <a:rPr lang="fr-FR" dirty="0" err="1" smtClean="0"/>
              <a:t>Mucchiatana</a:t>
            </a:r>
            <a:r>
              <a:rPr lang="fr-FR" dirty="0" smtClean="0"/>
              <a:t>, </a:t>
            </a:r>
            <a:r>
              <a:rPr lang="fr-FR" dirty="0" err="1" smtClean="0"/>
              <a:t>Capolaurosu</a:t>
            </a:r>
            <a:r>
              <a:rPr lang="fr-FR" dirty="0" smtClean="0"/>
              <a:t> et </a:t>
            </a:r>
            <a:endParaRPr lang="fr-FR" dirty="0"/>
          </a:p>
        </p:txBody>
      </p:sp>
      <p:sp>
        <p:nvSpPr>
          <p:cNvPr id="4" name="Espace réservé du numéro de diapositive 3"/>
          <p:cNvSpPr>
            <a:spLocks noGrp="1"/>
          </p:cNvSpPr>
          <p:nvPr>
            <p:ph type="sldNum" sz="quarter" idx="10"/>
          </p:nvPr>
        </p:nvSpPr>
        <p:spPr/>
        <p:txBody>
          <a:bodyPr/>
          <a:lstStyle/>
          <a:p>
            <a:fld id="{BB027F80-054E-4B79-8A8A-E3DAD9074E34}" type="slidenum">
              <a:rPr lang="fr-FR" smtClean="0"/>
              <a:pPr/>
              <a:t>21</a:t>
            </a:fld>
            <a:endParaRPr lang="fr-FR"/>
          </a:p>
        </p:txBody>
      </p:sp>
    </p:spTree>
    <p:extLst>
      <p:ext uri="{BB962C8B-B14F-4D97-AF65-F5344CB8AC3E}">
        <p14:creationId xmlns:p14="http://schemas.microsoft.com/office/powerpoint/2010/main" val="2963552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Photo aérienne des plages avec barre sous marines: </a:t>
            </a:r>
            <a:r>
              <a:rPr lang="fr-FR" dirty="0" err="1" smtClean="0"/>
              <a:t>Mucchiatana</a:t>
            </a:r>
            <a:r>
              <a:rPr lang="fr-FR" dirty="0" smtClean="0"/>
              <a:t>, </a:t>
            </a:r>
            <a:r>
              <a:rPr lang="fr-FR" dirty="0" err="1" smtClean="0"/>
              <a:t>Capolaurosu</a:t>
            </a:r>
            <a:r>
              <a:rPr lang="fr-FR" dirty="0" smtClean="0"/>
              <a:t> et </a:t>
            </a:r>
            <a:endParaRPr lang="fr-FR" dirty="0"/>
          </a:p>
        </p:txBody>
      </p:sp>
      <p:sp>
        <p:nvSpPr>
          <p:cNvPr id="4" name="Espace réservé du numéro de diapositive 3"/>
          <p:cNvSpPr>
            <a:spLocks noGrp="1"/>
          </p:cNvSpPr>
          <p:nvPr>
            <p:ph type="sldNum" sz="quarter" idx="10"/>
          </p:nvPr>
        </p:nvSpPr>
        <p:spPr/>
        <p:txBody>
          <a:bodyPr/>
          <a:lstStyle/>
          <a:p>
            <a:fld id="{BB027F80-054E-4B79-8A8A-E3DAD9074E34}" type="slidenum">
              <a:rPr lang="fr-FR" smtClean="0"/>
              <a:pPr/>
              <a:t>22</a:t>
            </a:fld>
            <a:endParaRPr lang="fr-FR"/>
          </a:p>
        </p:txBody>
      </p:sp>
    </p:spTree>
    <p:extLst>
      <p:ext uri="{BB962C8B-B14F-4D97-AF65-F5344CB8AC3E}">
        <p14:creationId xmlns:p14="http://schemas.microsoft.com/office/powerpoint/2010/main" val="363459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b="1" dirty="0" smtClean="0"/>
              <a:t>Variations relatives du niveau moyen de la mer en Corse au cours des 6 000 dernières années</a:t>
            </a:r>
          </a:p>
          <a:p>
            <a:r>
              <a:rPr lang="fr-FR" dirty="0" err="1" smtClean="0"/>
              <a:t>Vacchi</a:t>
            </a:r>
            <a:r>
              <a:rPr lang="fr-FR" dirty="0" smtClean="0"/>
              <a:t> Matteo, </a:t>
            </a:r>
            <a:r>
              <a:rPr lang="fr-FR" dirty="0" err="1" smtClean="0"/>
              <a:t>Ghilardi</a:t>
            </a:r>
            <a:r>
              <a:rPr lang="fr-FR" dirty="0" smtClean="0"/>
              <a:t> Matthieu et </a:t>
            </a:r>
            <a:r>
              <a:rPr lang="fr-FR" dirty="0" err="1" smtClean="0"/>
              <a:t>Curras</a:t>
            </a:r>
            <a:r>
              <a:rPr lang="fr-FR" dirty="0" smtClean="0"/>
              <a:t> Andrés </a:t>
            </a:r>
          </a:p>
          <a:p>
            <a:endParaRPr lang="fr-FR" dirty="0" smtClean="0"/>
          </a:p>
          <a:p>
            <a:r>
              <a:rPr lang="fr-FR" dirty="0" smtClean="0"/>
              <a:t>https://books.openedition.org/editionscnrs/28536 </a:t>
            </a:r>
            <a:endParaRPr lang="fr-FR" dirty="0"/>
          </a:p>
        </p:txBody>
      </p:sp>
      <p:sp>
        <p:nvSpPr>
          <p:cNvPr id="4" name="Espace réservé du numéro de diapositive 3"/>
          <p:cNvSpPr>
            <a:spLocks noGrp="1"/>
          </p:cNvSpPr>
          <p:nvPr>
            <p:ph type="sldNum" sz="quarter" idx="10"/>
          </p:nvPr>
        </p:nvSpPr>
        <p:spPr/>
        <p:txBody>
          <a:bodyPr/>
          <a:lstStyle/>
          <a:p>
            <a:fld id="{BB027F80-054E-4B79-8A8A-E3DAD9074E34}" type="slidenum">
              <a:rPr lang="fr-FR" smtClean="0"/>
              <a:pPr/>
              <a:t>4</a:t>
            </a:fld>
            <a:endParaRPr lang="fr-FR"/>
          </a:p>
        </p:txBody>
      </p:sp>
    </p:spTree>
    <p:extLst>
      <p:ext uri="{BB962C8B-B14F-4D97-AF65-F5344CB8AC3E}">
        <p14:creationId xmlns:p14="http://schemas.microsoft.com/office/powerpoint/2010/main" val="889468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Processus érosif des rivières</a:t>
            </a:r>
          </a:p>
          <a:p>
            <a:endParaRPr lang="fr-FR" dirty="0" smtClean="0"/>
          </a:p>
          <a:p>
            <a:r>
              <a:rPr lang="fr-FR" dirty="0" smtClean="0"/>
              <a:t>Superficie Corse 8 722km2</a:t>
            </a:r>
            <a:endParaRPr lang="fr-FR" dirty="0"/>
          </a:p>
        </p:txBody>
      </p:sp>
      <p:sp>
        <p:nvSpPr>
          <p:cNvPr id="4" name="Espace réservé du numéro de diapositive 3"/>
          <p:cNvSpPr>
            <a:spLocks noGrp="1"/>
          </p:cNvSpPr>
          <p:nvPr>
            <p:ph type="sldNum" sz="quarter" idx="10"/>
          </p:nvPr>
        </p:nvSpPr>
        <p:spPr/>
        <p:txBody>
          <a:bodyPr/>
          <a:lstStyle/>
          <a:p>
            <a:fld id="{BB027F80-054E-4B79-8A8A-E3DAD9074E34}" type="slidenum">
              <a:rPr lang="fr-FR" smtClean="0"/>
              <a:pPr/>
              <a:t>5</a:t>
            </a:fld>
            <a:endParaRPr lang="fr-FR"/>
          </a:p>
        </p:txBody>
      </p:sp>
    </p:spTree>
    <p:extLst>
      <p:ext uri="{BB962C8B-B14F-4D97-AF65-F5344CB8AC3E}">
        <p14:creationId xmlns:p14="http://schemas.microsoft.com/office/powerpoint/2010/main" val="3481567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BB027F80-054E-4B79-8A8A-E3DAD9074E34}" type="slidenum">
              <a:rPr lang="fr-FR" smtClean="0"/>
              <a:pPr/>
              <a:t>6</a:t>
            </a:fld>
            <a:endParaRPr lang="fr-FR"/>
          </a:p>
        </p:txBody>
      </p:sp>
    </p:spTree>
    <p:extLst>
      <p:ext uri="{BB962C8B-B14F-4D97-AF65-F5344CB8AC3E}">
        <p14:creationId xmlns:p14="http://schemas.microsoft.com/office/powerpoint/2010/main" val="2535405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buFontTx/>
              <a:buNone/>
            </a:pPr>
            <a:r>
              <a:rPr lang="fr-FR" b="1" dirty="0" smtClean="0"/>
              <a:t>Accrétion</a:t>
            </a:r>
            <a:r>
              <a:rPr lang="fr-FR" b="1" baseline="0" dirty="0" smtClean="0"/>
              <a:t> </a:t>
            </a:r>
            <a:r>
              <a:rPr lang="fr-FR" b="1" dirty="0" smtClean="0"/>
              <a:t>de </a:t>
            </a:r>
            <a:r>
              <a:rPr lang="fr-FR" b="1" dirty="0"/>
              <a:t>presque </a:t>
            </a:r>
            <a:r>
              <a:rPr lang="fr-FR" baseline="0" dirty="0"/>
              <a:t>200m entre le milieu du 19</a:t>
            </a:r>
            <a:r>
              <a:rPr lang="fr-FR" baseline="30000" dirty="0"/>
              <a:t>ème</a:t>
            </a:r>
            <a:r>
              <a:rPr lang="fr-FR" baseline="0" dirty="0"/>
              <a:t> siècle et 2011,</a:t>
            </a:r>
          </a:p>
          <a:p>
            <a:pPr>
              <a:buFontTx/>
              <a:buNone/>
            </a:pPr>
            <a:r>
              <a:rPr lang="fr-FR" baseline="0" dirty="0"/>
              <a:t>Cette avancée ancienne de la terre sur la mer est aujourd’hui marquée par la présence d’un peuplement de genévriers qui c’est installée sur cette frange littorale au cours des dernières décennies.</a:t>
            </a:r>
          </a:p>
          <a:p>
            <a:r>
              <a:rPr lang="fr-FR" baseline="0" dirty="0" smtClean="0"/>
              <a:t> </a:t>
            </a:r>
            <a:r>
              <a:rPr lang="fr-FR" b="1" baseline="0" dirty="0"/>
              <a:t>fin de l’accrétion </a:t>
            </a:r>
            <a:r>
              <a:rPr lang="fr-FR" baseline="0" dirty="0"/>
              <a:t>: accrétion jusque dans les années 1950 puis inversion de la tendance.</a:t>
            </a:r>
          </a:p>
          <a:p>
            <a:r>
              <a:rPr lang="fr-FR" baseline="0" dirty="0"/>
              <a:t/>
            </a:r>
            <a:br>
              <a:rPr lang="fr-FR" baseline="0" dirty="0"/>
            </a:br>
            <a:endParaRPr lang="fr-FR" baseline="0" dirty="0"/>
          </a:p>
        </p:txBody>
      </p:sp>
      <p:sp>
        <p:nvSpPr>
          <p:cNvPr id="4" name="Espace réservé du numéro de diapositive 3"/>
          <p:cNvSpPr>
            <a:spLocks noGrp="1"/>
          </p:cNvSpPr>
          <p:nvPr>
            <p:ph type="sldNum" sz="quarter" idx="10"/>
          </p:nvPr>
        </p:nvSpPr>
        <p:spPr/>
        <p:txBody>
          <a:bodyPr/>
          <a:lstStyle/>
          <a:p>
            <a:fld id="{BB027F80-054E-4B79-8A8A-E3DAD9074E34}" type="slidenum">
              <a:rPr lang="fr-FR" smtClean="0"/>
              <a:pPr/>
              <a:t>7</a:t>
            </a:fld>
            <a:endParaRPr lang="fr-FR"/>
          </a:p>
        </p:txBody>
      </p:sp>
    </p:spTree>
    <p:extLst>
      <p:ext uri="{BB962C8B-B14F-4D97-AF65-F5344CB8AC3E}">
        <p14:creationId xmlns:p14="http://schemas.microsoft.com/office/powerpoint/2010/main" val="571272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b="1" dirty="0"/>
              <a:t>En plus des phénomènes naturels les actions anthropiques ont également façonné </a:t>
            </a:r>
            <a:r>
              <a:rPr lang="fr-FR" b="1" dirty="0" smtClean="0"/>
              <a:t>cet</a:t>
            </a:r>
            <a:r>
              <a:rPr lang="fr-FR" b="1" baseline="0" dirty="0" smtClean="0"/>
              <a:t> </a:t>
            </a:r>
            <a:r>
              <a:rPr lang="fr-FR" b="1" dirty="0" smtClean="0"/>
              <a:t>espace </a:t>
            </a:r>
            <a:r>
              <a:rPr lang="fr-FR" b="1" dirty="0"/>
              <a:t>littoral que l’on connait aujourd’hui.</a:t>
            </a:r>
          </a:p>
          <a:p>
            <a:endParaRPr lang="fr-FR" b="1" baseline="0" dirty="0"/>
          </a:p>
          <a:p>
            <a:r>
              <a:rPr lang="fr-FR" b="1" baseline="0" dirty="0"/>
              <a:t>Travaux hydrauliques </a:t>
            </a:r>
            <a:r>
              <a:rPr lang="fr-FR" b="0" baseline="0" dirty="0" smtClean="0"/>
              <a:t>q</a:t>
            </a:r>
            <a:r>
              <a:rPr lang="fr-FR" baseline="0" dirty="0" smtClean="0"/>
              <a:t>ui ont débutés sous le de louis XVI à la fin du 18</a:t>
            </a:r>
            <a:r>
              <a:rPr lang="fr-FR" baseline="30000" dirty="0" smtClean="0"/>
              <a:t>ème</a:t>
            </a:r>
            <a:r>
              <a:rPr lang="fr-FR" baseline="0" dirty="0" smtClean="0"/>
              <a:t> siècle : </a:t>
            </a:r>
            <a:r>
              <a:rPr lang="fr-FR" baseline="0" dirty="0"/>
              <a:t>construction canaux, assèchement et </a:t>
            </a:r>
            <a:r>
              <a:rPr lang="fr-FR" baseline="0" dirty="0" smtClean="0"/>
              <a:t>remblais des zones humides </a:t>
            </a:r>
            <a:endParaRPr lang="fr-FR" baseline="0" dirty="0"/>
          </a:p>
          <a:p>
            <a:endParaRPr lang="fr-FR"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baseline="0" dirty="0">
                <a:sym typeface="Wingdings" pitchFamily="2" charset="2"/>
              </a:rPr>
              <a:t>Une lutte au fil des siècles pour assécher les zones humides arrières littorale avec divers ouvrages hydrauliques</a:t>
            </a:r>
          </a:p>
          <a:p>
            <a:endParaRPr lang="fr-FR" dirty="0"/>
          </a:p>
        </p:txBody>
      </p:sp>
      <p:sp>
        <p:nvSpPr>
          <p:cNvPr id="4" name="Espace réservé du numéro de diapositive 3"/>
          <p:cNvSpPr>
            <a:spLocks noGrp="1"/>
          </p:cNvSpPr>
          <p:nvPr>
            <p:ph type="sldNum" sz="quarter" idx="10"/>
          </p:nvPr>
        </p:nvSpPr>
        <p:spPr/>
        <p:txBody>
          <a:bodyPr/>
          <a:lstStyle/>
          <a:p>
            <a:fld id="{BB027F80-054E-4B79-8A8A-E3DAD9074E34}" type="slidenum">
              <a:rPr lang="fr-FR" smtClean="0"/>
              <a:pPr/>
              <a:t>8</a:t>
            </a:fld>
            <a:endParaRPr lang="fr-FR"/>
          </a:p>
        </p:txBody>
      </p:sp>
    </p:spTree>
    <p:extLst>
      <p:ext uri="{BB962C8B-B14F-4D97-AF65-F5344CB8AC3E}">
        <p14:creationId xmlns:p14="http://schemas.microsoft.com/office/powerpoint/2010/main" val="3995349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a:t>
            </a:r>
            <a:r>
              <a:rPr lang="fr-FR" baseline="0" dirty="0" smtClean="0"/>
              <a:t> </a:t>
            </a:r>
            <a:r>
              <a:rPr lang="fr-FR" baseline="0" dirty="0" err="1" smtClean="0"/>
              <a:t>Luccioni</a:t>
            </a:r>
            <a:r>
              <a:rPr lang="fr-FR" baseline="0" dirty="0" smtClean="0"/>
              <a:t> 2009, Gautier 2013</a:t>
            </a:r>
            <a:endParaRPr lang="fr-FR" dirty="0"/>
          </a:p>
        </p:txBody>
      </p:sp>
      <p:sp>
        <p:nvSpPr>
          <p:cNvPr id="4" name="Espace réservé du numéro de diapositive 3"/>
          <p:cNvSpPr>
            <a:spLocks noGrp="1"/>
          </p:cNvSpPr>
          <p:nvPr>
            <p:ph type="sldNum" sz="quarter" idx="10"/>
          </p:nvPr>
        </p:nvSpPr>
        <p:spPr/>
        <p:txBody>
          <a:bodyPr/>
          <a:lstStyle/>
          <a:p>
            <a:fld id="{BB027F80-054E-4B79-8A8A-E3DAD9074E34}" type="slidenum">
              <a:rPr lang="fr-FR" smtClean="0"/>
              <a:pPr/>
              <a:t>9</a:t>
            </a:fld>
            <a:endParaRPr lang="fr-FR"/>
          </a:p>
        </p:txBody>
      </p:sp>
    </p:spTree>
    <p:extLst>
      <p:ext uri="{BB962C8B-B14F-4D97-AF65-F5344CB8AC3E}">
        <p14:creationId xmlns:p14="http://schemas.microsoft.com/office/powerpoint/2010/main" val="2838179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a:t>
            </a:r>
            <a:r>
              <a:rPr lang="fr-FR" baseline="0" dirty="0" smtClean="0"/>
              <a:t> </a:t>
            </a:r>
            <a:r>
              <a:rPr lang="fr-FR" baseline="0" dirty="0" err="1" smtClean="0"/>
              <a:t>Luccioni</a:t>
            </a:r>
            <a:r>
              <a:rPr lang="fr-FR" baseline="0" dirty="0" smtClean="0"/>
              <a:t> 2009, Gautier 2013</a:t>
            </a:r>
            <a:endParaRPr lang="fr-FR" dirty="0"/>
          </a:p>
        </p:txBody>
      </p:sp>
      <p:sp>
        <p:nvSpPr>
          <p:cNvPr id="4" name="Espace réservé du numéro de diapositive 3"/>
          <p:cNvSpPr>
            <a:spLocks noGrp="1"/>
          </p:cNvSpPr>
          <p:nvPr>
            <p:ph type="sldNum" sz="quarter" idx="10"/>
          </p:nvPr>
        </p:nvSpPr>
        <p:spPr/>
        <p:txBody>
          <a:bodyPr/>
          <a:lstStyle/>
          <a:p>
            <a:fld id="{BB027F80-054E-4B79-8A8A-E3DAD9074E34}" type="slidenum">
              <a:rPr lang="fr-FR" smtClean="0"/>
              <a:pPr/>
              <a:t>10</a:t>
            </a:fld>
            <a:endParaRPr lang="fr-FR"/>
          </a:p>
        </p:txBody>
      </p:sp>
    </p:spTree>
    <p:extLst>
      <p:ext uri="{BB962C8B-B14F-4D97-AF65-F5344CB8AC3E}">
        <p14:creationId xmlns:p14="http://schemas.microsoft.com/office/powerpoint/2010/main" val="3223832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9A117F1C-1EFA-4200-A88E-2A28A8697572}" type="datetimeFigureOut">
              <a:rPr lang="fr-FR" smtClean="0"/>
              <a:pPr/>
              <a:t>09/06/2023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D8BADA9-5061-456B-AF58-139D9DAB51B9}"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A117F1C-1EFA-4200-A88E-2A28A8697572}" type="datetimeFigureOut">
              <a:rPr lang="fr-FR" smtClean="0"/>
              <a:pPr/>
              <a:t>09/06/2023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D8BADA9-5061-456B-AF58-139D9DAB51B9}"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A117F1C-1EFA-4200-A88E-2A28A8697572}" type="datetimeFigureOut">
              <a:rPr lang="fr-FR" smtClean="0"/>
              <a:pPr/>
              <a:t>09/06/2023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D8BADA9-5061-456B-AF58-139D9DAB51B9}"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A117F1C-1EFA-4200-A88E-2A28A8697572}" type="datetimeFigureOut">
              <a:rPr lang="fr-FR" smtClean="0"/>
              <a:pPr/>
              <a:t>09/06/2023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D8BADA9-5061-456B-AF58-139D9DAB51B9}"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9A117F1C-1EFA-4200-A88E-2A28A8697572}" type="datetimeFigureOut">
              <a:rPr lang="fr-FR" smtClean="0"/>
              <a:pPr/>
              <a:t>09/06/2023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D8BADA9-5061-456B-AF58-139D9DAB51B9}"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9A117F1C-1EFA-4200-A88E-2A28A8697572}" type="datetimeFigureOut">
              <a:rPr lang="fr-FR" smtClean="0"/>
              <a:pPr/>
              <a:t>09/06/2023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D8BADA9-5061-456B-AF58-139D9DAB51B9}"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9A117F1C-1EFA-4200-A88E-2A28A8697572}" type="datetimeFigureOut">
              <a:rPr lang="fr-FR" smtClean="0"/>
              <a:pPr/>
              <a:t>09/06/2023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D8BADA9-5061-456B-AF58-139D9DAB51B9}"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p>
            <a:fld id="{9A117F1C-1EFA-4200-A88E-2A28A8697572}" type="datetimeFigureOut">
              <a:rPr lang="fr-FR" smtClean="0"/>
              <a:pPr/>
              <a:t>09/06/2023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D8BADA9-5061-456B-AF58-139D9DAB51B9}"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A117F1C-1EFA-4200-A88E-2A28A8697572}" type="datetimeFigureOut">
              <a:rPr lang="fr-FR" smtClean="0"/>
              <a:pPr/>
              <a:t>09/06/2023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D8BADA9-5061-456B-AF58-139D9DAB51B9}"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9A117F1C-1EFA-4200-A88E-2A28A8697572}" type="datetimeFigureOut">
              <a:rPr lang="fr-FR" smtClean="0"/>
              <a:pPr/>
              <a:t>09/06/2023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D8BADA9-5061-456B-AF58-139D9DAB51B9}"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9A117F1C-1EFA-4200-A88E-2A28A8697572}" type="datetimeFigureOut">
              <a:rPr lang="fr-FR" smtClean="0"/>
              <a:pPr/>
              <a:t>09/06/2023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D8BADA9-5061-456B-AF58-139D9DAB51B9}"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117F1C-1EFA-4200-A88E-2A28A8697572}" type="datetimeFigureOut">
              <a:rPr lang="fr-FR" smtClean="0"/>
              <a:pPr/>
              <a:t>09/06/2023</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8BADA9-5061-456B-AF58-139D9DAB51B9}"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g"/></Relationships>
</file>

<file path=ppt/slides/_rels/slide2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deglaire\Desktop\Photos\Autres\Photos aériennes\Photos_aériennes_hélico_2009\2009-10_LuccioniM\IMG_6797.JPG"/>
          <p:cNvPicPr>
            <a:picLocks noChangeAspect="1" noChangeArrowheads="1"/>
          </p:cNvPicPr>
          <p:nvPr/>
        </p:nvPicPr>
        <p:blipFill>
          <a:blip r:embed="rId3" cstate="screen">
            <a:extLst>
              <a:ext uri="{28A0092B-C50C-407E-A947-70E740481C1C}">
                <a14:useLocalDpi xmlns:a14="http://schemas.microsoft.com/office/drawing/2010/main"/>
              </a:ext>
            </a:extLst>
          </a:blip>
          <a:srcRect t="-343" b="-61"/>
          <a:stretch>
            <a:fillRect/>
          </a:stretch>
        </p:blipFill>
        <p:spPr bwMode="auto">
          <a:xfrm>
            <a:off x="-1" y="0"/>
            <a:ext cx="9144001" cy="6597352"/>
          </a:xfrm>
          <a:prstGeom prst="rect">
            <a:avLst/>
          </a:prstGeom>
          <a:noFill/>
          <a:effectLst>
            <a:outerShdw blurRad="50800" dist="50800" dir="5400000" algn="ctr" rotWithShape="0">
              <a:schemeClr val="bg1">
                <a:alpha val="57000"/>
              </a:schemeClr>
            </a:outerShdw>
          </a:effectLst>
        </p:spPr>
      </p:pic>
      <p:sp>
        <p:nvSpPr>
          <p:cNvPr id="7" name="Rectangle 6"/>
          <p:cNvSpPr/>
          <p:nvPr/>
        </p:nvSpPr>
        <p:spPr>
          <a:xfrm>
            <a:off x="5698900" y="2157958"/>
            <a:ext cx="3419872" cy="1200329"/>
          </a:xfrm>
          <a:prstGeom prst="rect">
            <a:avLst/>
          </a:prstGeom>
          <a:noFill/>
          <a:ln>
            <a:noFill/>
          </a:ln>
          <a:effectLst/>
        </p:spPr>
        <p:style>
          <a:lnRef idx="2">
            <a:schemeClr val="accent1"/>
          </a:lnRef>
          <a:fillRef idx="1">
            <a:schemeClr val="lt1"/>
          </a:fillRef>
          <a:effectRef idx="0">
            <a:schemeClr val="accent1"/>
          </a:effectRef>
          <a:fontRef idx="minor">
            <a:schemeClr val="dk1"/>
          </a:fontRef>
        </p:style>
        <p:txBody>
          <a:bodyPr wrap="square">
            <a:spAutoFit/>
          </a:bodyPr>
          <a:lstStyle/>
          <a:p>
            <a:pPr algn="r"/>
            <a:r>
              <a:rPr lang="fr-FR" sz="3600" b="1" dirty="0" smtClean="0">
                <a:solidFill>
                  <a:schemeClr val="bg1"/>
                </a:solidFill>
              </a:rPr>
              <a:t>Formation d’une plage</a:t>
            </a:r>
            <a:endParaRPr lang="fr-FR" sz="1050" b="1" dirty="0">
              <a:solidFill>
                <a:schemeClr val="bg1"/>
              </a:solidFill>
            </a:endParaRPr>
          </a:p>
        </p:txBody>
      </p:sp>
      <p:sp>
        <p:nvSpPr>
          <p:cNvPr id="12" name="ZoneTexte 11"/>
          <p:cNvSpPr txBox="1"/>
          <p:nvPr/>
        </p:nvSpPr>
        <p:spPr>
          <a:xfrm>
            <a:off x="-180528" y="5671874"/>
            <a:ext cx="2987825" cy="738664"/>
          </a:xfrm>
          <a:prstGeom prst="rect">
            <a:avLst/>
          </a:prstGeom>
          <a:noFill/>
        </p:spPr>
        <p:txBody>
          <a:bodyPr wrap="square" rtlCol="0">
            <a:spAutoFit/>
          </a:bodyPr>
          <a:lstStyle/>
          <a:p>
            <a:pPr algn="r"/>
            <a:r>
              <a:rPr lang="fr-FR" sz="1400" i="1" dirty="0" smtClean="0">
                <a:solidFill>
                  <a:schemeClr val="bg1"/>
                </a:solidFill>
              </a:rPr>
              <a:t>Nettoyage raisonné des plages</a:t>
            </a:r>
          </a:p>
          <a:p>
            <a:pPr algn="r"/>
            <a:r>
              <a:rPr lang="fr-FR" sz="1400" i="1" dirty="0" smtClean="0">
                <a:solidFill>
                  <a:schemeClr val="bg1"/>
                </a:solidFill>
              </a:rPr>
              <a:t>13 juin 2023</a:t>
            </a:r>
          </a:p>
          <a:p>
            <a:pPr algn="r"/>
            <a:r>
              <a:rPr lang="fr-FR" sz="1400" i="1" dirty="0" smtClean="0">
                <a:solidFill>
                  <a:schemeClr val="bg1"/>
                </a:solidFill>
              </a:rPr>
              <a:t>Ajaccio</a:t>
            </a:r>
            <a:endParaRPr lang="fr-FR" sz="1400" i="1" dirty="0">
              <a:solidFill>
                <a:schemeClr val="bg1"/>
              </a:solidFill>
            </a:endParaRPr>
          </a:p>
        </p:txBody>
      </p:sp>
      <p:pic>
        <p:nvPicPr>
          <p:cNvPr id="3" name="Imag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98900" y="5791580"/>
            <a:ext cx="1873379" cy="499251"/>
          </a:xfrm>
          <a:prstGeom prst="rect">
            <a:avLst/>
          </a:prstGeom>
        </p:spPr>
      </p:pic>
      <p:pic>
        <p:nvPicPr>
          <p:cNvPr id="4" name="Imag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44408" y="5672695"/>
            <a:ext cx="738396" cy="73784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0" y="-34124"/>
            <a:ext cx="6768752" cy="646331"/>
          </a:xfrm>
          <a:prstGeom prst="rect">
            <a:avLst/>
          </a:prstGeom>
          <a:solidFill>
            <a:srgbClr val="B2B2B2"/>
          </a:solidFill>
        </p:spPr>
        <p:txBody>
          <a:bodyPr wrap="square" rtlCol="0">
            <a:spAutoFit/>
          </a:bodyPr>
          <a:lstStyle/>
          <a:p>
            <a:r>
              <a:rPr lang="fr-FR" sz="3600" b="1" dirty="0" smtClean="0"/>
              <a:t>II) Les plages</a:t>
            </a:r>
            <a:endParaRPr lang="fr-FR" sz="3600" b="1" dirty="0"/>
          </a:p>
        </p:txBody>
      </p:sp>
      <p:sp>
        <p:nvSpPr>
          <p:cNvPr id="12" name="ZoneTexte 11"/>
          <p:cNvSpPr txBox="1"/>
          <p:nvPr/>
        </p:nvSpPr>
        <p:spPr>
          <a:xfrm>
            <a:off x="2694306" y="600959"/>
            <a:ext cx="4548494" cy="1477328"/>
          </a:xfrm>
          <a:prstGeom prst="rect">
            <a:avLst/>
          </a:prstGeom>
          <a:noFill/>
        </p:spPr>
        <p:txBody>
          <a:bodyPr wrap="square" rtlCol="0">
            <a:spAutoFit/>
          </a:bodyPr>
          <a:lstStyle/>
          <a:p>
            <a:r>
              <a:rPr lang="fr-FR" dirty="0" smtClean="0"/>
              <a:t>Les différents types en Corse:</a:t>
            </a:r>
          </a:p>
          <a:p>
            <a:pPr marL="285750" indent="-285750">
              <a:buFontTx/>
              <a:buChar char="-"/>
            </a:pPr>
            <a:r>
              <a:rPr lang="fr-FR" dirty="0" smtClean="0"/>
              <a:t>Plages sableuses de la plaine orientale</a:t>
            </a:r>
          </a:p>
          <a:p>
            <a:pPr marL="285750" indent="-285750">
              <a:buFontTx/>
              <a:buChar char="-"/>
            </a:pPr>
            <a:r>
              <a:rPr lang="fr-FR" dirty="0" smtClean="0"/>
              <a:t>Le littoral rocheux</a:t>
            </a:r>
          </a:p>
          <a:p>
            <a:pPr marL="742950" lvl="1" indent="-285750">
              <a:buFontTx/>
              <a:buChar char="-"/>
            </a:pPr>
            <a:r>
              <a:rPr lang="fr-FR" dirty="0" smtClean="0"/>
              <a:t>Les plages dans les grandes baies</a:t>
            </a:r>
          </a:p>
          <a:p>
            <a:pPr marL="742950" lvl="1" indent="-285750">
              <a:buFontTx/>
              <a:buChar char="-"/>
            </a:pPr>
            <a:r>
              <a:rPr lang="fr-FR" dirty="0" smtClean="0"/>
              <a:t>Les plages de poches</a:t>
            </a:r>
            <a:endParaRPr lang="fr-FR" dirty="0"/>
          </a:p>
        </p:txBody>
      </p:sp>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04" y="600894"/>
            <a:ext cx="2647811" cy="3973016"/>
          </a:xfrm>
          <a:prstGeom prst="rect">
            <a:avLst/>
          </a:prstGeom>
        </p:spPr>
      </p:pic>
      <p:pic>
        <p:nvPicPr>
          <p:cNvPr id="3" name="Imag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47664" y="3315163"/>
            <a:ext cx="5335096" cy="3542837"/>
          </a:xfrm>
          <a:prstGeom prst="rect">
            <a:avLst/>
          </a:prstGeom>
        </p:spPr>
      </p:pic>
      <p:sp>
        <p:nvSpPr>
          <p:cNvPr id="4" name="ZoneTexte 3"/>
          <p:cNvSpPr txBox="1"/>
          <p:nvPr/>
        </p:nvSpPr>
        <p:spPr>
          <a:xfrm>
            <a:off x="179512" y="4725145"/>
            <a:ext cx="1440160" cy="1477328"/>
          </a:xfrm>
          <a:prstGeom prst="rect">
            <a:avLst/>
          </a:prstGeom>
          <a:noFill/>
        </p:spPr>
        <p:txBody>
          <a:bodyPr wrap="square" rtlCol="0">
            <a:spAutoFit/>
          </a:bodyPr>
          <a:lstStyle/>
          <a:p>
            <a:r>
              <a:rPr lang="fr-FR" dirty="0" err="1" smtClean="0"/>
              <a:t>Gradugine</a:t>
            </a:r>
            <a:endParaRPr lang="fr-FR" dirty="0" smtClean="0"/>
          </a:p>
          <a:p>
            <a:endParaRPr lang="fr-FR" dirty="0"/>
          </a:p>
          <a:p>
            <a:r>
              <a:rPr lang="fr-FR" dirty="0" err="1" smtClean="0"/>
              <a:t>CapoLaurosu</a:t>
            </a:r>
            <a:endParaRPr lang="fr-FR" dirty="0" smtClean="0"/>
          </a:p>
          <a:p>
            <a:endParaRPr lang="fr-FR" dirty="0"/>
          </a:p>
          <a:p>
            <a:r>
              <a:rPr lang="fr-FR" dirty="0" smtClean="0"/>
              <a:t>Santa </a:t>
            </a:r>
            <a:r>
              <a:rPr lang="fr-FR" dirty="0" err="1" smtClean="0"/>
              <a:t>Giulia</a:t>
            </a:r>
            <a:endParaRPr lang="fr-FR" dirty="0"/>
          </a:p>
        </p:txBody>
      </p:sp>
      <p:pic>
        <p:nvPicPr>
          <p:cNvPr id="5" name="Imag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04483" y="2023250"/>
            <a:ext cx="4139517" cy="2750709"/>
          </a:xfrm>
          <a:prstGeom prst="rect">
            <a:avLst/>
          </a:prstGeom>
        </p:spPr>
      </p:pic>
    </p:spTree>
    <p:extLst>
      <p:ext uri="{BB962C8B-B14F-4D97-AF65-F5344CB8AC3E}">
        <p14:creationId xmlns:p14="http://schemas.microsoft.com/office/powerpoint/2010/main" val="11555247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0" y="-34124"/>
            <a:ext cx="6768752" cy="646331"/>
          </a:xfrm>
          <a:prstGeom prst="rect">
            <a:avLst/>
          </a:prstGeom>
          <a:solidFill>
            <a:srgbClr val="B2B2B2"/>
          </a:solidFill>
        </p:spPr>
        <p:txBody>
          <a:bodyPr wrap="square" rtlCol="0">
            <a:spAutoFit/>
          </a:bodyPr>
          <a:lstStyle/>
          <a:p>
            <a:r>
              <a:rPr lang="fr-FR" sz="3600" b="1" dirty="0" smtClean="0"/>
              <a:t>II) Les plages</a:t>
            </a:r>
            <a:endParaRPr lang="fr-FR" sz="3600" b="1" dirty="0"/>
          </a:p>
        </p:txBody>
      </p:sp>
      <p:sp>
        <p:nvSpPr>
          <p:cNvPr id="12" name="ZoneTexte 11"/>
          <p:cNvSpPr txBox="1"/>
          <p:nvPr/>
        </p:nvSpPr>
        <p:spPr>
          <a:xfrm>
            <a:off x="5949101" y="629651"/>
            <a:ext cx="3194899" cy="2031325"/>
          </a:xfrm>
          <a:prstGeom prst="rect">
            <a:avLst/>
          </a:prstGeom>
          <a:noFill/>
        </p:spPr>
        <p:txBody>
          <a:bodyPr wrap="square" rtlCol="0">
            <a:spAutoFit/>
          </a:bodyPr>
          <a:lstStyle/>
          <a:p>
            <a:r>
              <a:rPr lang="fr-FR" dirty="0" smtClean="0"/>
              <a:t>Les contraintes pour la mobilité:</a:t>
            </a:r>
          </a:p>
          <a:p>
            <a:pPr marL="285750" indent="-285750">
              <a:buFontTx/>
              <a:buChar char="-"/>
            </a:pPr>
            <a:r>
              <a:rPr lang="fr-FR" dirty="0" smtClean="0"/>
              <a:t>La houle</a:t>
            </a:r>
          </a:p>
          <a:p>
            <a:pPr marL="285750" indent="-285750">
              <a:buFontTx/>
              <a:buChar char="-"/>
            </a:pPr>
            <a:r>
              <a:rPr lang="fr-FR" dirty="0" smtClean="0"/>
              <a:t>La marée (0,4 à 0,6m) mais négligeable</a:t>
            </a:r>
          </a:p>
          <a:p>
            <a:pPr marL="285750" indent="-285750">
              <a:buFontTx/>
              <a:buChar char="-"/>
            </a:pPr>
            <a:r>
              <a:rPr lang="fr-FR" dirty="0" smtClean="0"/>
              <a:t>Régime des vents</a:t>
            </a:r>
          </a:p>
          <a:p>
            <a:endParaRPr lang="fr-FR" dirty="0" smtClean="0"/>
          </a:p>
          <a:p>
            <a:pPr marL="285750" indent="-285750">
              <a:buFontTx/>
              <a:buChar char="-"/>
            </a:pPr>
            <a:r>
              <a:rPr lang="fr-FR" dirty="0" smtClean="0"/>
              <a:t>Pression atmosphérique</a:t>
            </a:r>
            <a:endParaRPr lang="fr-FR" dirty="0"/>
          </a:p>
        </p:txBody>
      </p:sp>
      <p:pic>
        <p:nvPicPr>
          <p:cNvPr id="6" name="Imag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40" y="629651"/>
            <a:ext cx="5951941" cy="4501679"/>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02320" y="3535883"/>
            <a:ext cx="4641680" cy="3322117"/>
          </a:xfrm>
          <a:prstGeom prst="rect">
            <a:avLst/>
          </a:prstGeom>
        </p:spPr>
      </p:pic>
    </p:spTree>
    <p:extLst>
      <p:ext uri="{BB962C8B-B14F-4D97-AF65-F5344CB8AC3E}">
        <p14:creationId xmlns:p14="http://schemas.microsoft.com/office/powerpoint/2010/main" val="3342869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0" y="-34124"/>
            <a:ext cx="6768752" cy="646331"/>
          </a:xfrm>
          <a:prstGeom prst="rect">
            <a:avLst/>
          </a:prstGeom>
          <a:solidFill>
            <a:srgbClr val="B2B2B2"/>
          </a:solidFill>
        </p:spPr>
        <p:txBody>
          <a:bodyPr wrap="square" rtlCol="0">
            <a:spAutoFit/>
          </a:bodyPr>
          <a:lstStyle/>
          <a:p>
            <a:r>
              <a:rPr lang="fr-FR" sz="3600" b="1" dirty="0" smtClean="0"/>
              <a:t>II) Les plages</a:t>
            </a:r>
            <a:endParaRPr lang="fr-FR" sz="3600" b="1" dirty="0"/>
          </a:p>
        </p:txBody>
      </p:sp>
      <p:sp>
        <p:nvSpPr>
          <p:cNvPr id="12" name="ZoneTexte 11"/>
          <p:cNvSpPr txBox="1"/>
          <p:nvPr/>
        </p:nvSpPr>
        <p:spPr>
          <a:xfrm>
            <a:off x="2157111" y="773875"/>
            <a:ext cx="4591942" cy="369332"/>
          </a:xfrm>
          <a:prstGeom prst="rect">
            <a:avLst/>
          </a:prstGeom>
          <a:noFill/>
        </p:spPr>
        <p:txBody>
          <a:bodyPr wrap="square" rtlCol="0">
            <a:spAutoFit/>
          </a:bodyPr>
          <a:lstStyle/>
          <a:p>
            <a:pPr algn="ctr"/>
            <a:r>
              <a:rPr lang="fr-FR" dirty="0" smtClean="0"/>
              <a:t>Les éléments d’une plage</a:t>
            </a:r>
            <a:endParaRPr lang="fr-FR" dirty="0"/>
          </a:p>
        </p:txBody>
      </p:sp>
      <p:pic>
        <p:nvPicPr>
          <p:cNvPr id="3" name="Image 2"/>
          <p:cNvPicPr>
            <a:picLocks noChangeAspect="1"/>
          </p:cNvPicPr>
          <p:nvPr/>
        </p:nvPicPr>
        <p:blipFill>
          <a:blip r:embed="rId3"/>
          <a:stretch>
            <a:fillRect/>
          </a:stretch>
        </p:blipFill>
        <p:spPr>
          <a:xfrm>
            <a:off x="179512" y="1143207"/>
            <a:ext cx="8640960" cy="4726032"/>
          </a:xfrm>
          <a:prstGeom prst="rect">
            <a:avLst/>
          </a:prstGeom>
        </p:spPr>
      </p:pic>
    </p:spTree>
    <p:extLst>
      <p:ext uri="{BB962C8B-B14F-4D97-AF65-F5344CB8AC3E}">
        <p14:creationId xmlns:p14="http://schemas.microsoft.com/office/powerpoint/2010/main" val="18390463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0" y="-34124"/>
            <a:ext cx="6768752" cy="646331"/>
          </a:xfrm>
          <a:prstGeom prst="rect">
            <a:avLst/>
          </a:prstGeom>
          <a:solidFill>
            <a:srgbClr val="B2B2B2"/>
          </a:solidFill>
        </p:spPr>
        <p:txBody>
          <a:bodyPr wrap="square" rtlCol="0">
            <a:spAutoFit/>
          </a:bodyPr>
          <a:lstStyle/>
          <a:p>
            <a:r>
              <a:rPr lang="fr-FR" sz="3600" b="1" dirty="0" smtClean="0"/>
              <a:t>II) Les plages</a:t>
            </a:r>
            <a:endParaRPr lang="fr-FR" sz="3600" b="1" dirty="0"/>
          </a:p>
        </p:txBody>
      </p:sp>
      <p:sp>
        <p:nvSpPr>
          <p:cNvPr id="12" name="ZoneTexte 11"/>
          <p:cNvSpPr txBox="1"/>
          <p:nvPr/>
        </p:nvSpPr>
        <p:spPr>
          <a:xfrm>
            <a:off x="5004048" y="1412776"/>
            <a:ext cx="4591942" cy="923330"/>
          </a:xfrm>
          <a:prstGeom prst="rect">
            <a:avLst/>
          </a:prstGeom>
          <a:noFill/>
        </p:spPr>
        <p:txBody>
          <a:bodyPr wrap="square" rtlCol="0">
            <a:spAutoFit/>
          </a:bodyPr>
          <a:lstStyle/>
          <a:p>
            <a:pPr algn="ctr"/>
            <a:r>
              <a:rPr lang="fr-FR" dirty="0" smtClean="0"/>
              <a:t>La dérive littoral</a:t>
            </a:r>
          </a:p>
          <a:p>
            <a:pPr algn="ctr"/>
            <a:endParaRPr lang="fr-FR" dirty="0"/>
          </a:p>
          <a:p>
            <a:pPr algn="ctr"/>
            <a:r>
              <a:rPr lang="fr-FR" dirty="0" smtClean="0"/>
              <a:t>Variations cycliques du profil de plage</a:t>
            </a:r>
            <a:endParaRPr lang="fr-FR" dirty="0"/>
          </a:p>
        </p:txBody>
      </p:sp>
      <p:pic>
        <p:nvPicPr>
          <p:cNvPr id="2" name="Image 1"/>
          <p:cNvPicPr>
            <a:picLocks noChangeAspect="1"/>
          </p:cNvPicPr>
          <p:nvPr/>
        </p:nvPicPr>
        <p:blipFill>
          <a:blip r:embed="rId3"/>
          <a:stretch>
            <a:fillRect/>
          </a:stretch>
        </p:blipFill>
        <p:spPr>
          <a:xfrm>
            <a:off x="13111" y="612208"/>
            <a:ext cx="5062945" cy="4960084"/>
          </a:xfrm>
          <a:prstGeom prst="rect">
            <a:avLst/>
          </a:prstGeom>
        </p:spPr>
      </p:pic>
      <p:pic>
        <p:nvPicPr>
          <p:cNvPr id="5" name="Image 4"/>
          <p:cNvPicPr/>
          <p:nvPr/>
        </p:nvPicPr>
        <p:blipFill rotWithShape="1">
          <a:blip r:embed="rId4" cstate="screen">
            <a:extLst>
              <a:ext uri="{28A0092B-C50C-407E-A947-70E740481C1C}">
                <a14:useLocalDpi xmlns:a14="http://schemas.microsoft.com/office/drawing/2010/main"/>
              </a:ext>
            </a:extLst>
          </a:blip>
          <a:srcRect/>
          <a:stretch/>
        </p:blipFill>
        <p:spPr>
          <a:xfrm>
            <a:off x="3743400" y="4349274"/>
            <a:ext cx="5400600" cy="2492896"/>
          </a:xfrm>
          <a:prstGeom prst="rect">
            <a:avLst/>
          </a:prstGeom>
        </p:spPr>
      </p:pic>
    </p:spTree>
    <p:extLst>
      <p:ext uri="{BB962C8B-B14F-4D97-AF65-F5344CB8AC3E}">
        <p14:creationId xmlns:p14="http://schemas.microsoft.com/office/powerpoint/2010/main" val="30027878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0" y="-34124"/>
            <a:ext cx="6768752" cy="646331"/>
          </a:xfrm>
          <a:prstGeom prst="rect">
            <a:avLst/>
          </a:prstGeom>
          <a:solidFill>
            <a:srgbClr val="B2B2B2"/>
          </a:solidFill>
        </p:spPr>
        <p:txBody>
          <a:bodyPr wrap="square" rtlCol="0">
            <a:spAutoFit/>
          </a:bodyPr>
          <a:lstStyle/>
          <a:p>
            <a:r>
              <a:rPr lang="fr-FR" sz="3600" b="1" dirty="0" smtClean="0"/>
              <a:t>III) Zoom sur le </a:t>
            </a:r>
            <a:r>
              <a:rPr lang="fr-FR" sz="3600" b="1" dirty="0" err="1" smtClean="0"/>
              <a:t>Ricantu</a:t>
            </a:r>
            <a:endParaRPr lang="fr-FR" sz="3600" b="1" dirty="0"/>
          </a:p>
        </p:txBody>
      </p:sp>
      <p:sp>
        <p:nvSpPr>
          <p:cNvPr id="9" name="ZoneTexte 8"/>
          <p:cNvSpPr txBox="1"/>
          <p:nvPr/>
        </p:nvSpPr>
        <p:spPr>
          <a:xfrm>
            <a:off x="107505" y="5233540"/>
            <a:ext cx="3816424" cy="646331"/>
          </a:xfrm>
          <a:prstGeom prst="rect">
            <a:avLst/>
          </a:prstGeom>
          <a:noFill/>
        </p:spPr>
        <p:txBody>
          <a:bodyPr wrap="square" rtlCol="0">
            <a:spAutoFit/>
          </a:bodyPr>
          <a:lstStyle/>
          <a:p>
            <a:r>
              <a:rPr lang="fr-FR" dirty="0" smtClean="0"/>
              <a:t>@Cadastre Napoléonien (1843) et Carte d’Etat-major (1820-1860)</a:t>
            </a:r>
            <a:endParaRPr lang="fr-FR" dirty="0"/>
          </a:p>
        </p:txBody>
      </p:sp>
      <p:pic>
        <p:nvPicPr>
          <p:cNvPr id="11" name="Imag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614" y="612207"/>
            <a:ext cx="5738492" cy="3554612"/>
          </a:xfrm>
          <a:prstGeom prst="rect">
            <a:avLst/>
          </a:prstGeom>
        </p:spPr>
      </p:pic>
      <p:pic>
        <p:nvPicPr>
          <p:cNvPr id="4" name="Imag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07904" y="3897999"/>
            <a:ext cx="5328592" cy="2772762"/>
          </a:xfrm>
          <a:prstGeom prst="rect">
            <a:avLst/>
          </a:prstGeom>
        </p:spPr>
      </p:pic>
    </p:spTree>
    <p:extLst>
      <p:ext uri="{BB962C8B-B14F-4D97-AF65-F5344CB8AC3E}">
        <p14:creationId xmlns:p14="http://schemas.microsoft.com/office/powerpoint/2010/main" val="28811428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0" y="-34124"/>
            <a:ext cx="6768752" cy="646331"/>
          </a:xfrm>
          <a:prstGeom prst="rect">
            <a:avLst/>
          </a:prstGeom>
          <a:solidFill>
            <a:srgbClr val="B2B2B2"/>
          </a:solidFill>
        </p:spPr>
        <p:txBody>
          <a:bodyPr wrap="square" rtlCol="0">
            <a:spAutoFit/>
          </a:bodyPr>
          <a:lstStyle/>
          <a:p>
            <a:r>
              <a:rPr lang="fr-FR" sz="3600" b="1" dirty="0" smtClean="0"/>
              <a:t>III) Zoom sur le </a:t>
            </a:r>
            <a:r>
              <a:rPr lang="fr-FR" sz="3600" b="1" dirty="0" err="1" smtClean="0"/>
              <a:t>Ricantu</a:t>
            </a:r>
            <a:endParaRPr lang="fr-FR" sz="3600" b="1" dirty="0"/>
          </a:p>
        </p:txBody>
      </p:sp>
      <p:pic>
        <p:nvPicPr>
          <p:cNvPr id="5" name="Imag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15508"/>
            <a:ext cx="3604185" cy="2647690"/>
          </a:xfrm>
          <a:prstGeom prst="rect">
            <a:avLst/>
          </a:prstGeom>
        </p:spPr>
      </p:pic>
      <p:sp>
        <p:nvSpPr>
          <p:cNvPr id="9" name="ZoneTexte 8"/>
          <p:cNvSpPr txBox="1"/>
          <p:nvPr/>
        </p:nvSpPr>
        <p:spPr>
          <a:xfrm>
            <a:off x="6153158" y="4877583"/>
            <a:ext cx="2736304" cy="369332"/>
          </a:xfrm>
          <a:prstGeom prst="rect">
            <a:avLst/>
          </a:prstGeom>
          <a:noFill/>
        </p:spPr>
        <p:txBody>
          <a:bodyPr wrap="square" rtlCol="0">
            <a:spAutoFit/>
          </a:bodyPr>
          <a:lstStyle/>
          <a:p>
            <a:r>
              <a:rPr lang="fr-FR" dirty="0" smtClean="0"/>
              <a:t>@IGN, remonter le temps</a:t>
            </a:r>
            <a:endParaRPr lang="fr-FR" dirty="0"/>
          </a:p>
        </p:txBody>
      </p:sp>
      <p:pic>
        <p:nvPicPr>
          <p:cNvPr id="6" name="Imag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4185" y="612207"/>
            <a:ext cx="3006924" cy="2647690"/>
          </a:xfrm>
          <a:prstGeom prst="rect">
            <a:avLst/>
          </a:prstGeom>
        </p:spPr>
      </p:pic>
      <p:pic>
        <p:nvPicPr>
          <p:cNvPr id="10" name="Imag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6324734" y="443932"/>
            <a:ext cx="2647690" cy="2990842"/>
          </a:xfrm>
          <a:prstGeom prst="rect">
            <a:avLst/>
          </a:prstGeom>
        </p:spPr>
      </p:pic>
      <p:pic>
        <p:nvPicPr>
          <p:cNvPr id="12" name="Imag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266499"/>
            <a:ext cx="3660257" cy="3591501"/>
          </a:xfrm>
          <a:prstGeom prst="rect">
            <a:avLst/>
          </a:prstGeom>
        </p:spPr>
      </p:pic>
    </p:spTree>
    <p:extLst>
      <p:ext uri="{BB962C8B-B14F-4D97-AF65-F5344CB8AC3E}">
        <p14:creationId xmlns:p14="http://schemas.microsoft.com/office/powerpoint/2010/main" val="771856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0" y="-34124"/>
            <a:ext cx="6768752" cy="646331"/>
          </a:xfrm>
          <a:prstGeom prst="rect">
            <a:avLst/>
          </a:prstGeom>
          <a:solidFill>
            <a:srgbClr val="B2B2B2"/>
          </a:solidFill>
        </p:spPr>
        <p:txBody>
          <a:bodyPr wrap="square" rtlCol="0">
            <a:spAutoFit/>
          </a:bodyPr>
          <a:lstStyle/>
          <a:p>
            <a:r>
              <a:rPr lang="fr-FR" sz="3600" b="1" dirty="0" smtClean="0"/>
              <a:t>III) Zoom sur le </a:t>
            </a:r>
            <a:r>
              <a:rPr lang="fr-FR" sz="3600" b="1" dirty="0" err="1" smtClean="0"/>
              <a:t>Ricantu</a:t>
            </a:r>
            <a:endParaRPr lang="fr-FR" sz="3600" b="1" dirty="0"/>
          </a:p>
        </p:txBody>
      </p:sp>
      <p:pic>
        <p:nvPicPr>
          <p:cNvPr id="3" name="Imag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325" y="692696"/>
            <a:ext cx="9051328" cy="5040560"/>
          </a:xfrm>
          <a:prstGeom prst="rect">
            <a:avLst/>
          </a:prstGeom>
        </p:spPr>
      </p:pic>
      <p:sp>
        <p:nvSpPr>
          <p:cNvPr id="7" name="ZoneTexte 6"/>
          <p:cNvSpPr txBox="1"/>
          <p:nvPr/>
        </p:nvSpPr>
        <p:spPr>
          <a:xfrm>
            <a:off x="241379" y="3954581"/>
            <a:ext cx="2736304" cy="1200329"/>
          </a:xfrm>
          <a:prstGeom prst="rect">
            <a:avLst/>
          </a:prstGeom>
          <a:noFill/>
        </p:spPr>
        <p:txBody>
          <a:bodyPr wrap="square" rtlCol="0">
            <a:spAutoFit/>
          </a:bodyPr>
          <a:lstStyle/>
          <a:p>
            <a:r>
              <a:rPr lang="fr-FR" dirty="0" smtClean="0"/>
              <a:t>Pas de barre sous marine bien marquée</a:t>
            </a:r>
          </a:p>
          <a:p>
            <a:endParaRPr lang="fr-FR" dirty="0" smtClean="0"/>
          </a:p>
          <a:p>
            <a:r>
              <a:rPr lang="fr-FR" dirty="0" smtClean="0"/>
              <a:t>Avant côte homogène</a:t>
            </a:r>
            <a:endParaRPr lang="fr-FR" dirty="0"/>
          </a:p>
        </p:txBody>
      </p:sp>
    </p:spTree>
    <p:extLst>
      <p:ext uri="{BB962C8B-B14F-4D97-AF65-F5344CB8AC3E}">
        <p14:creationId xmlns:p14="http://schemas.microsoft.com/office/powerpoint/2010/main" val="4973645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0" y="-34124"/>
            <a:ext cx="6768752" cy="646331"/>
          </a:xfrm>
          <a:prstGeom prst="rect">
            <a:avLst/>
          </a:prstGeom>
          <a:solidFill>
            <a:srgbClr val="B2B2B2"/>
          </a:solidFill>
        </p:spPr>
        <p:txBody>
          <a:bodyPr wrap="square" rtlCol="0">
            <a:spAutoFit/>
          </a:bodyPr>
          <a:lstStyle/>
          <a:p>
            <a:r>
              <a:rPr lang="fr-FR" sz="3600" b="1" dirty="0" smtClean="0"/>
              <a:t>III) Zoom sur le </a:t>
            </a:r>
            <a:r>
              <a:rPr lang="fr-FR" sz="3600" b="1" dirty="0" err="1" smtClean="0"/>
              <a:t>Ricantu</a:t>
            </a:r>
            <a:endParaRPr lang="fr-FR" sz="3600" b="1" dirty="0"/>
          </a:p>
        </p:txBody>
      </p:sp>
      <p:pic>
        <p:nvPicPr>
          <p:cNvPr id="10" name="Imag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12207"/>
            <a:ext cx="5508104" cy="3672069"/>
          </a:xfrm>
          <a:prstGeom prst="rect">
            <a:avLst/>
          </a:prstGeom>
        </p:spPr>
      </p:pic>
      <p:pic>
        <p:nvPicPr>
          <p:cNvPr id="7" name="Imag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79416" y="608143"/>
            <a:ext cx="4753359" cy="3680195"/>
          </a:xfrm>
          <a:prstGeom prst="rect">
            <a:avLst/>
          </a:prstGeom>
        </p:spPr>
      </p:pic>
    </p:spTree>
    <p:extLst>
      <p:ext uri="{BB962C8B-B14F-4D97-AF65-F5344CB8AC3E}">
        <p14:creationId xmlns:p14="http://schemas.microsoft.com/office/powerpoint/2010/main" val="17856087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0" y="-34124"/>
            <a:ext cx="6768752" cy="646331"/>
          </a:xfrm>
          <a:prstGeom prst="rect">
            <a:avLst/>
          </a:prstGeom>
          <a:solidFill>
            <a:srgbClr val="B2B2B2"/>
          </a:solidFill>
        </p:spPr>
        <p:txBody>
          <a:bodyPr wrap="square" rtlCol="0">
            <a:spAutoFit/>
          </a:bodyPr>
          <a:lstStyle/>
          <a:p>
            <a:r>
              <a:rPr lang="fr-FR" sz="3600" b="1" dirty="0" smtClean="0"/>
              <a:t>III) Zoom sur le </a:t>
            </a:r>
            <a:r>
              <a:rPr lang="fr-FR" sz="3600" b="1" dirty="0" err="1" smtClean="0"/>
              <a:t>Ricantu</a:t>
            </a:r>
            <a:endParaRPr lang="fr-FR" sz="3600" b="1" dirty="0"/>
          </a:p>
        </p:txBody>
      </p:sp>
      <p:pic>
        <p:nvPicPr>
          <p:cNvPr id="6" name="Imag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745524" y="3191243"/>
            <a:ext cx="2719506" cy="3995547"/>
          </a:xfrm>
          <a:prstGeom prst="rect">
            <a:avLst/>
          </a:prstGeom>
        </p:spPr>
      </p:pic>
      <p:pic>
        <p:nvPicPr>
          <p:cNvPr id="7" name="Image 6"/>
          <p:cNvPicPr>
            <a:picLocks noChangeAspect="1"/>
          </p:cNvPicPr>
          <p:nvPr/>
        </p:nvPicPr>
        <p:blipFill>
          <a:blip r:embed="rId4"/>
          <a:stretch>
            <a:fillRect/>
          </a:stretch>
        </p:blipFill>
        <p:spPr>
          <a:xfrm>
            <a:off x="4103051" y="606915"/>
            <a:ext cx="4972483" cy="6165304"/>
          </a:xfrm>
          <a:prstGeom prst="rect">
            <a:avLst/>
          </a:prstGeom>
        </p:spPr>
      </p:pic>
    </p:spTree>
    <p:extLst>
      <p:ext uri="{BB962C8B-B14F-4D97-AF65-F5344CB8AC3E}">
        <p14:creationId xmlns:p14="http://schemas.microsoft.com/office/powerpoint/2010/main" val="28263223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0" y="-34124"/>
            <a:ext cx="6768752" cy="646331"/>
          </a:xfrm>
          <a:prstGeom prst="rect">
            <a:avLst/>
          </a:prstGeom>
          <a:solidFill>
            <a:srgbClr val="B2B2B2"/>
          </a:solidFill>
        </p:spPr>
        <p:txBody>
          <a:bodyPr wrap="square" rtlCol="0">
            <a:spAutoFit/>
          </a:bodyPr>
          <a:lstStyle/>
          <a:p>
            <a:r>
              <a:rPr lang="fr-FR" sz="3600" b="1" dirty="0" smtClean="0"/>
              <a:t>III) Zoom sur le </a:t>
            </a:r>
            <a:r>
              <a:rPr lang="fr-FR" sz="3600" b="1" dirty="0" err="1" smtClean="0"/>
              <a:t>Ricantu</a:t>
            </a:r>
            <a:endParaRPr lang="fr-FR" sz="3600" b="1" dirty="0"/>
          </a:p>
        </p:txBody>
      </p:sp>
      <p:pic>
        <p:nvPicPr>
          <p:cNvPr id="3" name="Imag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905091" y="1596935"/>
            <a:ext cx="6197696" cy="4324438"/>
          </a:xfrm>
          <a:prstGeom prst="rect">
            <a:avLst/>
          </a:prstGeom>
        </p:spPr>
      </p:pic>
      <p:pic>
        <p:nvPicPr>
          <p:cNvPr id="4" name="Imag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3859977" y="1605176"/>
            <a:ext cx="6126094" cy="4270001"/>
          </a:xfrm>
          <a:prstGeom prst="rect">
            <a:avLst/>
          </a:prstGeom>
        </p:spPr>
      </p:pic>
    </p:spTree>
    <p:extLst>
      <p:ext uri="{BB962C8B-B14F-4D97-AF65-F5344CB8AC3E}">
        <p14:creationId xmlns:p14="http://schemas.microsoft.com/office/powerpoint/2010/main" val="6767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lnSpcReduction="10000"/>
          </a:bodyPr>
          <a:lstStyle/>
          <a:p>
            <a:r>
              <a:rPr lang="fr-FR" dirty="0" smtClean="0"/>
              <a:t>I) Retour en arrière</a:t>
            </a:r>
          </a:p>
          <a:p>
            <a:r>
              <a:rPr lang="fr-FR" dirty="0" smtClean="0"/>
              <a:t>II) </a:t>
            </a:r>
            <a:r>
              <a:rPr lang="fr-FR" dirty="0"/>
              <a:t>Les </a:t>
            </a:r>
            <a:r>
              <a:rPr lang="fr-FR" dirty="0" smtClean="0"/>
              <a:t>plages</a:t>
            </a:r>
          </a:p>
          <a:p>
            <a:r>
              <a:rPr lang="fr-FR" dirty="0" smtClean="0"/>
              <a:t>III) </a:t>
            </a:r>
            <a:r>
              <a:rPr lang="fr-FR" dirty="0" err="1" smtClean="0"/>
              <a:t>Ricantu</a:t>
            </a:r>
            <a:endParaRPr lang="fr-FR" dirty="0" smtClean="0"/>
          </a:p>
          <a:p>
            <a:r>
              <a:rPr lang="fr-FR" dirty="0" smtClean="0"/>
              <a:t>IV) Golfe du </a:t>
            </a:r>
            <a:r>
              <a:rPr lang="fr-FR" dirty="0" err="1" smtClean="0"/>
              <a:t>Valincu</a:t>
            </a:r>
            <a:endParaRPr lang="fr-FR" dirty="0"/>
          </a:p>
          <a:p>
            <a:endParaRPr lang="fr-FR" dirty="0" smtClean="0"/>
          </a:p>
          <a:p>
            <a:pPr marL="0" indent="0">
              <a:buNone/>
            </a:pPr>
            <a:endParaRPr lang="fr-FR" sz="1800" dirty="0" smtClean="0"/>
          </a:p>
          <a:p>
            <a:pPr marL="0" indent="0">
              <a:buNone/>
            </a:pPr>
            <a:endParaRPr lang="fr-FR" sz="1800" dirty="0"/>
          </a:p>
          <a:p>
            <a:pPr marL="0" indent="0">
              <a:buNone/>
            </a:pPr>
            <a:endParaRPr lang="fr-FR" sz="1800" dirty="0" smtClean="0"/>
          </a:p>
          <a:p>
            <a:pPr marL="0" indent="0">
              <a:buNone/>
            </a:pPr>
            <a:endParaRPr lang="fr-FR" sz="1800" dirty="0"/>
          </a:p>
          <a:p>
            <a:pPr marL="0" indent="0">
              <a:buNone/>
            </a:pPr>
            <a:r>
              <a:rPr lang="fr-FR" sz="1800" dirty="0" smtClean="0"/>
              <a:t>Lexique: plage, littoral, bassin versant, trait de côte, barre sous marine, Lidar, dérive littoral, etc. </a:t>
            </a:r>
          </a:p>
        </p:txBody>
      </p:sp>
    </p:spTree>
    <p:extLst>
      <p:ext uri="{BB962C8B-B14F-4D97-AF65-F5344CB8AC3E}">
        <p14:creationId xmlns:p14="http://schemas.microsoft.com/office/powerpoint/2010/main" val="4298386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0" y="-34124"/>
            <a:ext cx="6768752" cy="646331"/>
          </a:xfrm>
          <a:prstGeom prst="rect">
            <a:avLst/>
          </a:prstGeom>
          <a:solidFill>
            <a:srgbClr val="B2B2B2"/>
          </a:solidFill>
        </p:spPr>
        <p:txBody>
          <a:bodyPr wrap="square" rtlCol="0">
            <a:spAutoFit/>
          </a:bodyPr>
          <a:lstStyle/>
          <a:p>
            <a:r>
              <a:rPr lang="fr-FR" sz="3600" b="1" dirty="0"/>
              <a:t>III) Zoom sur </a:t>
            </a:r>
            <a:r>
              <a:rPr lang="fr-FR" sz="3600" b="1" dirty="0" err="1"/>
              <a:t>CapoLaurosu</a:t>
            </a:r>
            <a:endParaRPr lang="fr-FR" sz="3600" b="1" dirty="0"/>
          </a:p>
        </p:txBody>
      </p:sp>
      <p:pic>
        <p:nvPicPr>
          <p:cNvPr id="4" name="Image 3" descr="25 : Schéma simplifié d'un système classique de croissants de plage."/>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5529" y="1006981"/>
            <a:ext cx="3600400" cy="1728192"/>
          </a:xfrm>
          <a:prstGeom prst="rect">
            <a:avLst/>
          </a:prstGeom>
          <a:noFill/>
          <a:ln>
            <a:noFill/>
          </a:ln>
        </p:spPr>
      </p:pic>
      <p:pic>
        <p:nvPicPr>
          <p:cNvPr id="2" name="Imag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27984" y="554698"/>
            <a:ext cx="4464496" cy="6325750"/>
          </a:xfrm>
          <a:prstGeom prst="rect">
            <a:avLst/>
          </a:prstGeom>
        </p:spPr>
      </p:pic>
      <p:sp>
        <p:nvSpPr>
          <p:cNvPr id="3" name="ZoneTexte 2"/>
          <p:cNvSpPr txBox="1"/>
          <p:nvPr/>
        </p:nvSpPr>
        <p:spPr>
          <a:xfrm>
            <a:off x="292379" y="2735173"/>
            <a:ext cx="3600400" cy="1477328"/>
          </a:xfrm>
          <a:prstGeom prst="rect">
            <a:avLst/>
          </a:prstGeom>
          <a:noFill/>
        </p:spPr>
        <p:txBody>
          <a:bodyPr wrap="square" rtlCol="0">
            <a:spAutoFit/>
          </a:bodyPr>
          <a:lstStyle/>
          <a:p>
            <a:r>
              <a:rPr lang="fr-FR" dirty="0" smtClean="0"/>
              <a:t>Les signes:</a:t>
            </a:r>
          </a:p>
          <a:p>
            <a:pPr marL="285750" indent="-285750">
              <a:buFontTx/>
              <a:buChar char="-"/>
            </a:pPr>
            <a:r>
              <a:rPr lang="fr-FR" dirty="0" smtClean="0"/>
              <a:t>Forme, pente de la plage,</a:t>
            </a:r>
          </a:p>
          <a:p>
            <a:pPr marL="285750" indent="-285750">
              <a:buFontTx/>
              <a:buChar char="-"/>
            </a:pPr>
            <a:r>
              <a:rPr lang="fr-FR" dirty="0" smtClean="0"/>
              <a:t>Granulométrie,</a:t>
            </a:r>
          </a:p>
          <a:p>
            <a:pPr marL="285750" indent="-285750">
              <a:buFontTx/>
              <a:buChar char="-"/>
            </a:pPr>
            <a:r>
              <a:rPr lang="fr-FR" dirty="0" smtClean="0"/>
              <a:t>Environnement,</a:t>
            </a:r>
          </a:p>
          <a:p>
            <a:pPr marL="285750" indent="-285750">
              <a:buFontTx/>
              <a:buChar char="-"/>
            </a:pPr>
            <a:endParaRPr lang="fr-FR" dirty="0"/>
          </a:p>
        </p:txBody>
      </p:sp>
      <p:pic>
        <p:nvPicPr>
          <p:cNvPr id="6" name="Imag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4852" y="4058780"/>
            <a:ext cx="4148098" cy="2754596"/>
          </a:xfrm>
          <a:prstGeom prst="rect">
            <a:avLst/>
          </a:prstGeom>
        </p:spPr>
      </p:pic>
    </p:spTree>
    <p:extLst>
      <p:ext uri="{BB962C8B-B14F-4D97-AF65-F5344CB8AC3E}">
        <p14:creationId xmlns:p14="http://schemas.microsoft.com/office/powerpoint/2010/main" val="24538871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0" y="-34124"/>
            <a:ext cx="6768752" cy="646331"/>
          </a:xfrm>
          <a:prstGeom prst="rect">
            <a:avLst/>
          </a:prstGeom>
          <a:solidFill>
            <a:srgbClr val="B2B2B2"/>
          </a:solidFill>
        </p:spPr>
        <p:txBody>
          <a:bodyPr wrap="square" rtlCol="0">
            <a:spAutoFit/>
          </a:bodyPr>
          <a:lstStyle/>
          <a:p>
            <a:r>
              <a:rPr lang="fr-FR" sz="3600" b="1" dirty="0"/>
              <a:t>III) Zoom sur </a:t>
            </a:r>
            <a:r>
              <a:rPr lang="fr-FR" sz="3600" b="1" dirty="0" err="1"/>
              <a:t>CapoLaurosu</a:t>
            </a:r>
            <a:endParaRPr lang="fr-FR" sz="3600" b="1" dirty="0"/>
          </a:p>
        </p:txBody>
      </p:sp>
      <p:pic>
        <p:nvPicPr>
          <p:cNvPr id="3" name="Imag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45630" y="632385"/>
            <a:ext cx="4392488" cy="6211349"/>
          </a:xfrm>
          <a:prstGeom prst="rect">
            <a:avLst/>
          </a:prstGeom>
        </p:spPr>
      </p:pic>
      <p:pic>
        <p:nvPicPr>
          <p:cNvPr id="2" name="Imag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934640" y="1552698"/>
            <a:ext cx="6153245" cy="4283968"/>
          </a:xfrm>
          <a:prstGeom prst="rect">
            <a:avLst/>
          </a:prstGeom>
        </p:spPr>
      </p:pic>
    </p:spTree>
    <p:extLst>
      <p:ext uri="{BB962C8B-B14F-4D97-AF65-F5344CB8AC3E}">
        <p14:creationId xmlns:p14="http://schemas.microsoft.com/office/powerpoint/2010/main" val="32771107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0" y="-34124"/>
            <a:ext cx="6768752" cy="646331"/>
          </a:xfrm>
          <a:prstGeom prst="rect">
            <a:avLst/>
          </a:prstGeom>
          <a:solidFill>
            <a:srgbClr val="B2B2B2"/>
          </a:solidFill>
        </p:spPr>
        <p:txBody>
          <a:bodyPr wrap="square" rtlCol="0">
            <a:spAutoFit/>
          </a:bodyPr>
          <a:lstStyle/>
          <a:p>
            <a:r>
              <a:rPr lang="fr-FR" sz="3600" b="1" dirty="0" smtClean="0"/>
              <a:t>IV) Conclusion</a:t>
            </a:r>
            <a:endParaRPr lang="fr-FR" sz="3600" b="1" dirty="0"/>
          </a:p>
        </p:txBody>
      </p:sp>
      <p:sp>
        <p:nvSpPr>
          <p:cNvPr id="2" name="ZoneTexte 1"/>
          <p:cNvSpPr txBox="1"/>
          <p:nvPr/>
        </p:nvSpPr>
        <p:spPr>
          <a:xfrm>
            <a:off x="395536" y="1340768"/>
            <a:ext cx="8640960" cy="3693319"/>
          </a:xfrm>
          <a:prstGeom prst="rect">
            <a:avLst/>
          </a:prstGeom>
          <a:noFill/>
        </p:spPr>
        <p:txBody>
          <a:bodyPr wrap="square" rtlCol="0">
            <a:spAutoFit/>
          </a:bodyPr>
          <a:lstStyle/>
          <a:p>
            <a:pPr marL="285750" indent="-285750">
              <a:buFontTx/>
              <a:buChar char="-"/>
            </a:pPr>
            <a:r>
              <a:rPr lang="fr-FR" dirty="0" smtClean="0"/>
              <a:t>Un littoral en mouvement</a:t>
            </a:r>
          </a:p>
          <a:p>
            <a:pPr marL="285750" indent="-285750">
              <a:buFontTx/>
              <a:buChar char="-"/>
            </a:pPr>
            <a:r>
              <a:rPr lang="fr-FR" dirty="0" smtClean="0"/>
              <a:t>Dû notamment à la houle et au vent</a:t>
            </a:r>
          </a:p>
          <a:p>
            <a:pPr marL="285750" indent="-285750">
              <a:buFontTx/>
              <a:buChar char="-"/>
            </a:pPr>
            <a:r>
              <a:rPr lang="fr-FR" dirty="0" smtClean="0"/>
              <a:t>Qui forme la plage immergée, émergée et la dune</a:t>
            </a:r>
          </a:p>
          <a:p>
            <a:pPr marL="285750" indent="-285750">
              <a:buFontTx/>
              <a:buChar char="-"/>
            </a:pPr>
            <a:r>
              <a:rPr lang="fr-FR" dirty="0" smtClean="0"/>
              <a:t>Ayant une érosion naturelle</a:t>
            </a:r>
          </a:p>
          <a:p>
            <a:pPr marL="285750" indent="-285750">
              <a:buFontTx/>
              <a:buChar char="-"/>
            </a:pPr>
            <a:r>
              <a:rPr lang="fr-FR" dirty="0" smtClean="0"/>
              <a:t>Et qui est le siège de différents enjeux: écologiques et humains </a:t>
            </a:r>
          </a:p>
          <a:p>
            <a:pPr marL="285750" indent="-285750">
              <a:buFontTx/>
              <a:buChar char="-"/>
            </a:pPr>
            <a:endParaRPr lang="fr-FR" dirty="0"/>
          </a:p>
          <a:p>
            <a:endParaRPr lang="fr-FR" dirty="0" smtClean="0"/>
          </a:p>
          <a:p>
            <a:r>
              <a:rPr lang="fr-FR" dirty="0" smtClean="0"/>
              <a:t>Erosion or not ? </a:t>
            </a:r>
          </a:p>
          <a:p>
            <a:endParaRPr lang="fr-FR" dirty="0" smtClean="0"/>
          </a:p>
          <a:p>
            <a:pPr marL="285750" indent="-285750">
              <a:buFontTx/>
              <a:buChar char="-"/>
            </a:pPr>
            <a:endParaRPr lang="fr-FR" dirty="0"/>
          </a:p>
          <a:p>
            <a:r>
              <a:rPr lang="fr-FR" dirty="0" smtClean="0"/>
              <a:t>Des pistes de documentation:</a:t>
            </a:r>
          </a:p>
          <a:p>
            <a:pPr marL="285750" indent="-285750">
              <a:buFontTx/>
              <a:buChar char="-"/>
            </a:pPr>
            <a:r>
              <a:rPr lang="fr-FR" dirty="0" smtClean="0"/>
              <a:t>Remonter le temps</a:t>
            </a:r>
          </a:p>
          <a:p>
            <a:pPr marL="285750" indent="-285750">
              <a:buFontTx/>
              <a:buChar char="-"/>
            </a:pPr>
            <a:r>
              <a:rPr lang="fr-FR" dirty="0" smtClean="0"/>
              <a:t>BRGM du ROL</a:t>
            </a:r>
          </a:p>
        </p:txBody>
      </p:sp>
    </p:spTree>
    <p:extLst>
      <p:ext uri="{BB962C8B-B14F-4D97-AF65-F5344CB8AC3E}">
        <p14:creationId xmlns:p14="http://schemas.microsoft.com/office/powerpoint/2010/main" val="36349698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8134" y="15491"/>
            <a:ext cx="9115866" cy="6832405"/>
          </a:xfrm>
        </p:spPr>
      </p:pic>
      <p:pic>
        <p:nvPicPr>
          <p:cNvPr id="5" name="Imag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22136" y="1433129"/>
            <a:ext cx="1873379" cy="499251"/>
          </a:xfrm>
          <a:prstGeom prst="rect">
            <a:avLst/>
          </a:prstGeom>
        </p:spPr>
      </p:pic>
      <p:pic>
        <p:nvPicPr>
          <p:cNvPr id="6" name="Imag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48404" y="646331"/>
            <a:ext cx="738396" cy="737843"/>
          </a:xfrm>
          <a:prstGeom prst="rect">
            <a:avLst/>
          </a:prstGeom>
        </p:spPr>
      </p:pic>
      <p:sp>
        <p:nvSpPr>
          <p:cNvPr id="7" name="Rectangle 6"/>
          <p:cNvSpPr/>
          <p:nvPr/>
        </p:nvSpPr>
        <p:spPr>
          <a:xfrm>
            <a:off x="3491880" y="0"/>
            <a:ext cx="5603635" cy="646331"/>
          </a:xfrm>
          <a:prstGeom prst="rect">
            <a:avLst/>
          </a:prstGeom>
          <a:noFill/>
          <a:ln>
            <a:noFill/>
          </a:ln>
          <a:effectLst/>
        </p:spPr>
        <p:style>
          <a:lnRef idx="2">
            <a:schemeClr val="accent1"/>
          </a:lnRef>
          <a:fillRef idx="1">
            <a:schemeClr val="lt1"/>
          </a:fillRef>
          <a:effectRef idx="0">
            <a:schemeClr val="accent1"/>
          </a:effectRef>
          <a:fontRef idx="minor">
            <a:schemeClr val="dk1"/>
          </a:fontRef>
        </p:style>
        <p:txBody>
          <a:bodyPr wrap="square">
            <a:spAutoFit/>
          </a:bodyPr>
          <a:lstStyle/>
          <a:p>
            <a:pPr algn="r"/>
            <a:r>
              <a:rPr lang="fr-FR" sz="3600" b="1" dirty="0" smtClean="0">
                <a:solidFill>
                  <a:schemeClr val="bg1"/>
                </a:solidFill>
              </a:rPr>
              <a:t>Merci pour votre attention</a:t>
            </a:r>
            <a:endParaRPr lang="fr-FR" b="1" dirty="0">
              <a:solidFill>
                <a:schemeClr val="bg1"/>
              </a:solidFill>
            </a:endParaRPr>
          </a:p>
        </p:txBody>
      </p:sp>
    </p:spTree>
    <p:extLst>
      <p:ext uri="{BB962C8B-B14F-4D97-AF65-F5344CB8AC3E}">
        <p14:creationId xmlns:p14="http://schemas.microsoft.com/office/powerpoint/2010/main" val="2155675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860032" y="5517232"/>
            <a:ext cx="2339752" cy="707886"/>
          </a:xfrm>
          <a:prstGeom prst="rect">
            <a:avLst/>
          </a:prstGeom>
          <a:noFill/>
          <a:ln>
            <a:noFill/>
          </a:ln>
          <a:effectLst/>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r-FR" sz="4000" b="1" dirty="0">
                <a:solidFill>
                  <a:schemeClr val="bg1"/>
                </a:solidFill>
              </a:rPr>
              <a:t> </a:t>
            </a:r>
            <a:endParaRPr lang="fr-FR" sz="2000" b="1" dirty="0">
              <a:solidFill>
                <a:schemeClr val="bg1"/>
              </a:solidFill>
            </a:endParaRPr>
          </a:p>
        </p:txBody>
      </p:sp>
      <p:sp>
        <p:nvSpPr>
          <p:cNvPr id="8" name="ZoneTexte 7"/>
          <p:cNvSpPr txBox="1"/>
          <p:nvPr/>
        </p:nvSpPr>
        <p:spPr>
          <a:xfrm>
            <a:off x="0" y="-34124"/>
            <a:ext cx="6768752" cy="646331"/>
          </a:xfrm>
          <a:prstGeom prst="rect">
            <a:avLst/>
          </a:prstGeom>
          <a:solidFill>
            <a:srgbClr val="B2B2B2"/>
          </a:solidFill>
        </p:spPr>
        <p:txBody>
          <a:bodyPr wrap="square" rtlCol="0">
            <a:spAutoFit/>
          </a:bodyPr>
          <a:lstStyle/>
          <a:p>
            <a:r>
              <a:rPr lang="fr-FR" sz="3600" b="1" dirty="0" smtClean="0"/>
              <a:t>I) Retour en arrière</a:t>
            </a:r>
            <a:endParaRPr lang="fr-FR" sz="3600" b="1" dirty="0"/>
          </a:p>
        </p:txBody>
      </p:sp>
      <p:pic>
        <p:nvPicPr>
          <p:cNvPr id="3" name="Imag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3294" y="908720"/>
            <a:ext cx="4622452" cy="5829475"/>
          </a:xfrm>
          <a:prstGeom prst="rect">
            <a:avLst/>
          </a:prstGeom>
        </p:spPr>
      </p:pic>
      <p:sp>
        <p:nvSpPr>
          <p:cNvPr id="5" name="ZoneTexte 4"/>
          <p:cNvSpPr txBox="1"/>
          <p:nvPr/>
        </p:nvSpPr>
        <p:spPr>
          <a:xfrm>
            <a:off x="5292080" y="1772816"/>
            <a:ext cx="3240360" cy="2031325"/>
          </a:xfrm>
          <a:prstGeom prst="rect">
            <a:avLst/>
          </a:prstGeom>
          <a:noFill/>
        </p:spPr>
        <p:txBody>
          <a:bodyPr wrap="square" rtlCol="0">
            <a:spAutoFit/>
          </a:bodyPr>
          <a:lstStyle/>
          <a:p>
            <a:pPr marL="285750" indent="-285750">
              <a:buFontTx/>
              <a:buChar char="-"/>
            </a:pPr>
            <a:r>
              <a:rPr lang="fr-FR" dirty="0" smtClean="0"/>
              <a:t>-25 000ans: Bloc Corso-Sarde</a:t>
            </a:r>
          </a:p>
          <a:p>
            <a:pPr marL="285750" indent="-285750">
              <a:buFontTx/>
              <a:buChar char="-"/>
            </a:pPr>
            <a:r>
              <a:rPr lang="fr-FR" dirty="0" smtClean="0"/>
              <a:t>Remonté très rapide du niveau de la mer jusqu’à – 5000ans et ensuite ralentissement jusqu’au niveau actuel</a:t>
            </a:r>
          </a:p>
          <a:p>
            <a:pPr marL="285750" indent="-285750">
              <a:buFontTx/>
              <a:buChar char="-"/>
            </a:pPr>
            <a:endParaRPr lang="fr-FR" dirty="0"/>
          </a:p>
        </p:txBody>
      </p:sp>
    </p:spTree>
    <p:extLst>
      <p:ext uri="{BB962C8B-B14F-4D97-AF65-F5344CB8AC3E}">
        <p14:creationId xmlns:p14="http://schemas.microsoft.com/office/powerpoint/2010/main" val="5511539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860032" y="5517232"/>
            <a:ext cx="2339752" cy="707886"/>
          </a:xfrm>
          <a:prstGeom prst="rect">
            <a:avLst/>
          </a:prstGeom>
          <a:noFill/>
          <a:ln>
            <a:noFill/>
          </a:ln>
          <a:effectLst/>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r-FR" sz="4000" b="1" dirty="0">
                <a:solidFill>
                  <a:schemeClr val="bg1"/>
                </a:solidFill>
              </a:rPr>
              <a:t> </a:t>
            </a:r>
            <a:endParaRPr lang="fr-FR" sz="2000" b="1" dirty="0">
              <a:solidFill>
                <a:schemeClr val="bg1"/>
              </a:solidFill>
            </a:endParaRPr>
          </a:p>
        </p:txBody>
      </p:sp>
      <p:sp>
        <p:nvSpPr>
          <p:cNvPr id="8" name="ZoneTexte 7"/>
          <p:cNvSpPr txBox="1"/>
          <p:nvPr/>
        </p:nvSpPr>
        <p:spPr>
          <a:xfrm>
            <a:off x="0" y="-34124"/>
            <a:ext cx="6768752" cy="646331"/>
          </a:xfrm>
          <a:prstGeom prst="rect">
            <a:avLst/>
          </a:prstGeom>
          <a:solidFill>
            <a:srgbClr val="B2B2B2"/>
          </a:solidFill>
        </p:spPr>
        <p:txBody>
          <a:bodyPr wrap="square" rtlCol="0">
            <a:spAutoFit/>
          </a:bodyPr>
          <a:lstStyle/>
          <a:p>
            <a:r>
              <a:rPr lang="fr-FR" sz="3600" b="1" dirty="0" smtClean="0"/>
              <a:t>I) Retour en arrière</a:t>
            </a:r>
            <a:endParaRPr lang="fr-FR" sz="3600" b="1" dirty="0"/>
          </a:p>
        </p:txBody>
      </p:sp>
      <p:sp>
        <p:nvSpPr>
          <p:cNvPr id="5" name="ZoneTexte 4"/>
          <p:cNvSpPr txBox="1"/>
          <p:nvPr/>
        </p:nvSpPr>
        <p:spPr>
          <a:xfrm>
            <a:off x="5148572" y="830151"/>
            <a:ext cx="3240360" cy="1477328"/>
          </a:xfrm>
          <a:prstGeom prst="rect">
            <a:avLst/>
          </a:prstGeom>
          <a:noFill/>
        </p:spPr>
        <p:txBody>
          <a:bodyPr wrap="square" rtlCol="0">
            <a:spAutoFit/>
          </a:bodyPr>
          <a:lstStyle/>
          <a:p>
            <a:pPr marL="285750" indent="-285750">
              <a:buFontTx/>
              <a:buChar char="-"/>
            </a:pPr>
            <a:r>
              <a:rPr lang="fr-FR" dirty="0" smtClean="0"/>
              <a:t>Technique de datation </a:t>
            </a:r>
          </a:p>
          <a:p>
            <a:pPr marL="285750" indent="-285750">
              <a:buFontTx/>
              <a:buChar char="-"/>
            </a:pPr>
            <a:r>
              <a:rPr lang="fr-FR" dirty="0" smtClean="0"/>
              <a:t>Chronologie du mouvement du trait de côte</a:t>
            </a:r>
          </a:p>
          <a:p>
            <a:pPr marL="285750" indent="-285750">
              <a:buFontTx/>
              <a:buChar char="-"/>
            </a:pPr>
            <a:r>
              <a:rPr lang="fr-FR" dirty="0" smtClean="0"/>
              <a:t>Formation de la majorité des littoraux</a:t>
            </a:r>
            <a:endParaRPr lang="fr-FR" dirty="0"/>
          </a:p>
        </p:txBody>
      </p:sp>
      <p:pic>
        <p:nvPicPr>
          <p:cNvPr id="4" name="Imag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1520" y="830151"/>
            <a:ext cx="4206764" cy="6021288"/>
          </a:xfrm>
          <a:prstGeom prst="rect">
            <a:avLst/>
          </a:prstGeom>
        </p:spPr>
      </p:pic>
      <p:grpSp>
        <p:nvGrpSpPr>
          <p:cNvPr id="10" name="Groupe 9"/>
          <p:cNvGrpSpPr/>
          <p:nvPr/>
        </p:nvGrpSpPr>
        <p:grpSpPr>
          <a:xfrm>
            <a:off x="4860032" y="2525423"/>
            <a:ext cx="4026584" cy="4162395"/>
            <a:chOff x="4644008" y="1477888"/>
            <a:chExt cx="4320480" cy="5256584"/>
          </a:xfrm>
        </p:grpSpPr>
        <p:grpSp>
          <p:nvGrpSpPr>
            <p:cNvPr id="11" name="Groupe 10"/>
            <p:cNvGrpSpPr/>
            <p:nvPr/>
          </p:nvGrpSpPr>
          <p:grpSpPr>
            <a:xfrm>
              <a:off x="4644008" y="1477888"/>
              <a:ext cx="4320480" cy="5256584"/>
              <a:chOff x="4644008" y="1477888"/>
              <a:chExt cx="4320480" cy="5256584"/>
            </a:xfrm>
          </p:grpSpPr>
          <p:pic>
            <p:nvPicPr>
              <p:cNvPr id="15" name="Picture 3" descr="C:\Users\m.deglaire\Desktop\Photos\Autres\Photos aériennes\Photos_aériennes_hélico_2016\3. Focce _Isola (Venzolasca_Lucciana)\GC9P1177.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44008" y="1477888"/>
                <a:ext cx="4320480" cy="5256584"/>
              </a:xfrm>
              <a:prstGeom prst="rect">
                <a:avLst/>
              </a:prstGeom>
              <a:noFill/>
            </p:spPr>
          </p:pic>
          <p:sp>
            <p:nvSpPr>
              <p:cNvPr id="16" name="ZoneTexte 15"/>
              <p:cNvSpPr txBox="1"/>
              <p:nvPr/>
            </p:nvSpPr>
            <p:spPr>
              <a:xfrm>
                <a:off x="6516216" y="6453336"/>
                <a:ext cx="2448272" cy="276999"/>
              </a:xfrm>
              <a:prstGeom prst="rect">
                <a:avLst/>
              </a:prstGeom>
              <a:solidFill>
                <a:srgbClr val="FFFFFF">
                  <a:alpha val="40000"/>
                </a:srgbClr>
              </a:solidFill>
            </p:spPr>
            <p:txBody>
              <a:bodyPr wrap="square" rtlCol="0">
                <a:spAutoFit/>
              </a:bodyPr>
              <a:lstStyle/>
              <a:p>
                <a:pPr algn="r"/>
                <a:r>
                  <a:rPr lang="fr-FR" sz="1200" i="1" dirty="0"/>
                  <a:t>© Michel </a:t>
                </a:r>
                <a:r>
                  <a:rPr lang="fr-FR" sz="1200" i="1" dirty="0" err="1"/>
                  <a:t>Luccioni</a:t>
                </a:r>
                <a:r>
                  <a:rPr lang="fr-FR" sz="1200" i="1" dirty="0"/>
                  <a:t>, </a:t>
                </a:r>
                <a:r>
                  <a:rPr lang="fr-FR" sz="1200" i="1" dirty="0" err="1"/>
                  <a:t>Tanghiccia</a:t>
                </a:r>
                <a:r>
                  <a:rPr lang="fr-FR" sz="1200" i="1" dirty="0"/>
                  <a:t>, 2016</a:t>
                </a:r>
              </a:p>
            </p:txBody>
          </p:sp>
          <p:sp>
            <p:nvSpPr>
              <p:cNvPr id="17" name="Forme libre 16"/>
              <p:cNvSpPr/>
              <p:nvPr/>
            </p:nvSpPr>
            <p:spPr>
              <a:xfrm>
                <a:off x="5443289" y="2209800"/>
                <a:ext cx="2805113" cy="1262063"/>
              </a:xfrm>
              <a:custGeom>
                <a:avLst/>
                <a:gdLst>
                  <a:gd name="connsiteX0" fmla="*/ 2214563 w 2805113"/>
                  <a:gd name="connsiteY0" fmla="*/ 0 h 1262063"/>
                  <a:gd name="connsiteX1" fmla="*/ 2271713 w 2805113"/>
                  <a:gd name="connsiteY1" fmla="*/ 76200 h 1262063"/>
                  <a:gd name="connsiteX2" fmla="*/ 2300288 w 2805113"/>
                  <a:gd name="connsiteY2" fmla="*/ 157163 h 1262063"/>
                  <a:gd name="connsiteX3" fmla="*/ 2300288 w 2805113"/>
                  <a:gd name="connsiteY3" fmla="*/ 219075 h 1262063"/>
                  <a:gd name="connsiteX4" fmla="*/ 2324100 w 2805113"/>
                  <a:gd name="connsiteY4" fmla="*/ 271463 h 1262063"/>
                  <a:gd name="connsiteX5" fmla="*/ 2338388 w 2805113"/>
                  <a:gd name="connsiteY5" fmla="*/ 295275 h 1262063"/>
                  <a:gd name="connsiteX6" fmla="*/ 2357438 w 2805113"/>
                  <a:gd name="connsiteY6" fmla="*/ 361950 h 1262063"/>
                  <a:gd name="connsiteX7" fmla="*/ 2362200 w 2805113"/>
                  <a:gd name="connsiteY7" fmla="*/ 414338 h 1262063"/>
                  <a:gd name="connsiteX8" fmla="*/ 2371725 w 2805113"/>
                  <a:gd name="connsiteY8" fmla="*/ 461963 h 1262063"/>
                  <a:gd name="connsiteX9" fmla="*/ 2405063 w 2805113"/>
                  <a:gd name="connsiteY9" fmla="*/ 528638 h 1262063"/>
                  <a:gd name="connsiteX10" fmla="*/ 2447925 w 2805113"/>
                  <a:gd name="connsiteY10" fmla="*/ 576263 h 1262063"/>
                  <a:gd name="connsiteX11" fmla="*/ 2552700 w 2805113"/>
                  <a:gd name="connsiteY11" fmla="*/ 657225 h 1262063"/>
                  <a:gd name="connsiteX12" fmla="*/ 2586038 w 2805113"/>
                  <a:gd name="connsiteY12" fmla="*/ 695325 h 1262063"/>
                  <a:gd name="connsiteX13" fmla="*/ 2609850 w 2805113"/>
                  <a:gd name="connsiteY13" fmla="*/ 785813 h 1262063"/>
                  <a:gd name="connsiteX14" fmla="*/ 2647950 w 2805113"/>
                  <a:gd name="connsiteY14" fmla="*/ 881063 h 1262063"/>
                  <a:gd name="connsiteX15" fmla="*/ 2690813 w 2805113"/>
                  <a:gd name="connsiteY15" fmla="*/ 971550 h 1262063"/>
                  <a:gd name="connsiteX16" fmla="*/ 2757488 w 2805113"/>
                  <a:gd name="connsiteY16" fmla="*/ 1071563 h 1262063"/>
                  <a:gd name="connsiteX17" fmla="*/ 2790825 w 2805113"/>
                  <a:gd name="connsiteY17" fmla="*/ 1143000 h 1262063"/>
                  <a:gd name="connsiteX18" fmla="*/ 2805113 w 2805113"/>
                  <a:gd name="connsiteY18" fmla="*/ 1195388 h 1262063"/>
                  <a:gd name="connsiteX19" fmla="*/ 2795588 w 2805113"/>
                  <a:gd name="connsiteY19" fmla="*/ 1257300 h 1262063"/>
                  <a:gd name="connsiteX20" fmla="*/ 2747963 w 2805113"/>
                  <a:gd name="connsiteY20" fmla="*/ 1262063 h 1262063"/>
                  <a:gd name="connsiteX21" fmla="*/ 2647950 w 2805113"/>
                  <a:gd name="connsiteY21" fmla="*/ 1228725 h 1262063"/>
                  <a:gd name="connsiteX22" fmla="*/ 2662238 w 2805113"/>
                  <a:gd name="connsiteY22" fmla="*/ 1162050 h 1262063"/>
                  <a:gd name="connsiteX23" fmla="*/ 2652713 w 2805113"/>
                  <a:gd name="connsiteY23" fmla="*/ 1090613 h 1262063"/>
                  <a:gd name="connsiteX24" fmla="*/ 2619375 w 2805113"/>
                  <a:gd name="connsiteY24" fmla="*/ 1009650 h 1262063"/>
                  <a:gd name="connsiteX25" fmla="*/ 2590800 w 2805113"/>
                  <a:gd name="connsiteY25" fmla="*/ 952500 h 1262063"/>
                  <a:gd name="connsiteX26" fmla="*/ 2562225 w 2805113"/>
                  <a:gd name="connsiteY26" fmla="*/ 881063 h 1262063"/>
                  <a:gd name="connsiteX27" fmla="*/ 2528888 w 2805113"/>
                  <a:gd name="connsiteY27" fmla="*/ 814388 h 1262063"/>
                  <a:gd name="connsiteX28" fmla="*/ 2500313 w 2805113"/>
                  <a:gd name="connsiteY28" fmla="*/ 766763 h 1262063"/>
                  <a:gd name="connsiteX29" fmla="*/ 2447925 w 2805113"/>
                  <a:gd name="connsiteY29" fmla="*/ 752475 h 1262063"/>
                  <a:gd name="connsiteX30" fmla="*/ 2352675 w 2805113"/>
                  <a:gd name="connsiteY30" fmla="*/ 733425 h 1262063"/>
                  <a:gd name="connsiteX31" fmla="*/ 2266950 w 2805113"/>
                  <a:gd name="connsiteY31" fmla="*/ 719138 h 1262063"/>
                  <a:gd name="connsiteX32" fmla="*/ 2171700 w 2805113"/>
                  <a:gd name="connsiteY32" fmla="*/ 709613 h 1262063"/>
                  <a:gd name="connsiteX33" fmla="*/ 2033588 w 2805113"/>
                  <a:gd name="connsiteY33" fmla="*/ 719138 h 1262063"/>
                  <a:gd name="connsiteX34" fmla="*/ 1962150 w 2805113"/>
                  <a:gd name="connsiteY34" fmla="*/ 728663 h 1262063"/>
                  <a:gd name="connsiteX35" fmla="*/ 1885950 w 2805113"/>
                  <a:gd name="connsiteY35" fmla="*/ 728663 h 1262063"/>
                  <a:gd name="connsiteX36" fmla="*/ 1804988 w 2805113"/>
                  <a:gd name="connsiteY36" fmla="*/ 728663 h 1262063"/>
                  <a:gd name="connsiteX37" fmla="*/ 1728788 w 2805113"/>
                  <a:gd name="connsiteY37" fmla="*/ 738188 h 1262063"/>
                  <a:gd name="connsiteX38" fmla="*/ 1633538 w 2805113"/>
                  <a:gd name="connsiteY38" fmla="*/ 738188 h 1262063"/>
                  <a:gd name="connsiteX39" fmla="*/ 1566863 w 2805113"/>
                  <a:gd name="connsiteY39" fmla="*/ 733425 h 1262063"/>
                  <a:gd name="connsiteX40" fmla="*/ 1476375 w 2805113"/>
                  <a:gd name="connsiteY40" fmla="*/ 738188 h 1262063"/>
                  <a:gd name="connsiteX41" fmla="*/ 1381125 w 2805113"/>
                  <a:gd name="connsiteY41" fmla="*/ 757238 h 1262063"/>
                  <a:gd name="connsiteX42" fmla="*/ 1290638 w 2805113"/>
                  <a:gd name="connsiteY42" fmla="*/ 771525 h 1262063"/>
                  <a:gd name="connsiteX43" fmla="*/ 1209675 w 2805113"/>
                  <a:gd name="connsiteY43" fmla="*/ 757238 h 1262063"/>
                  <a:gd name="connsiteX44" fmla="*/ 1119188 w 2805113"/>
                  <a:gd name="connsiteY44" fmla="*/ 723900 h 1262063"/>
                  <a:gd name="connsiteX45" fmla="*/ 1023938 w 2805113"/>
                  <a:gd name="connsiteY45" fmla="*/ 704850 h 1262063"/>
                  <a:gd name="connsiteX46" fmla="*/ 823913 w 2805113"/>
                  <a:gd name="connsiteY46" fmla="*/ 676275 h 1262063"/>
                  <a:gd name="connsiteX47" fmla="*/ 690563 w 2805113"/>
                  <a:gd name="connsiteY47" fmla="*/ 685800 h 1262063"/>
                  <a:gd name="connsiteX48" fmla="*/ 604838 w 2805113"/>
                  <a:gd name="connsiteY48" fmla="*/ 709613 h 1262063"/>
                  <a:gd name="connsiteX49" fmla="*/ 514350 w 2805113"/>
                  <a:gd name="connsiteY49" fmla="*/ 728663 h 1262063"/>
                  <a:gd name="connsiteX50" fmla="*/ 409575 w 2805113"/>
                  <a:gd name="connsiteY50" fmla="*/ 728663 h 1262063"/>
                  <a:gd name="connsiteX51" fmla="*/ 328613 w 2805113"/>
                  <a:gd name="connsiteY51" fmla="*/ 728663 h 1262063"/>
                  <a:gd name="connsiteX52" fmla="*/ 233363 w 2805113"/>
                  <a:gd name="connsiteY52" fmla="*/ 766763 h 1262063"/>
                  <a:gd name="connsiteX53" fmla="*/ 114300 w 2805113"/>
                  <a:gd name="connsiteY53" fmla="*/ 762000 h 1262063"/>
                  <a:gd name="connsiteX54" fmla="*/ 0 w 2805113"/>
                  <a:gd name="connsiteY54" fmla="*/ 742950 h 126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05113" h="1262063">
                    <a:moveTo>
                      <a:pt x="2214563" y="0"/>
                    </a:moveTo>
                    <a:lnTo>
                      <a:pt x="2271713" y="76200"/>
                    </a:lnTo>
                    <a:lnTo>
                      <a:pt x="2300288" y="157163"/>
                    </a:lnTo>
                    <a:lnTo>
                      <a:pt x="2300288" y="219075"/>
                    </a:lnTo>
                    <a:lnTo>
                      <a:pt x="2324100" y="271463"/>
                    </a:lnTo>
                    <a:lnTo>
                      <a:pt x="2338388" y="295275"/>
                    </a:lnTo>
                    <a:lnTo>
                      <a:pt x="2357438" y="361950"/>
                    </a:lnTo>
                    <a:lnTo>
                      <a:pt x="2362200" y="414338"/>
                    </a:lnTo>
                    <a:lnTo>
                      <a:pt x="2371725" y="461963"/>
                    </a:lnTo>
                    <a:lnTo>
                      <a:pt x="2405063" y="528638"/>
                    </a:lnTo>
                    <a:lnTo>
                      <a:pt x="2447925" y="576263"/>
                    </a:lnTo>
                    <a:lnTo>
                      <a:pt x="2552700" y="657225"/>
                    </a:lnTo>
                    <a:lnTo>
                      <a:pt x="2586038" y="695325"/>
                    </a:lnTo>
                    <a:lnTo>
                      <a:pt x="2609850" y="785813"/>
                    </a:lnTo>
                    <a:lnTo>
                      <a:pt x="2647950" y="881063"/>
                    </a:lnTo>
                    <a:lnTo>
                      <a:pt x="2690813" y="971550"/>
                    </a:lnTo>
                    <a:lnTo>
                      <a:pt x="2757488" y="1071563"/>
                    </a:lnTo>
                    <a:lnTo>
                      <a:pt x="2790825" y="1143000"/>
                    </a:lnTo>
                    <a:lnTo>
                      <a:pt x="2805113" y="1195388"/>
                    </a:lnTo>
                    <a:lnTo>
                      <a:pt x="2795588" y="1257300"/>
                    </a:lnTo>
                    <a:lnTo>
                      <a:pt x="2747963" y="1262063"/>
                    </a:lnTo>
                    <a:lnTo>
                      <a:pt x="2647950" y="1228725"/>
                    </a:lnTo>
                    <a:lnTo>
                      <a:pt x="2662238" y="1162050"/>
                    </a:lnTo>
                    <a:lnTo>
                      <a:pt x="2652713" y="1090613"/>
                    </a:lnTo>
                    <a:lnTo>
                      <a:pt x="2619375" y="1009650"/>
                    </a:lnTo>
                    <a:lnTo>
                      <a:pt x="2590800" y="952500"/>
                    </a:lnTo>
                    <a:lnTo>
                      <a:pt x="2562225" y="881063"/>
                    </a:lnTo>
                    <a:lnTo>
                      <a:pt x="2528888" y="814388"/>
                    </a:lnTo>
                    <a:lnTo>
                      <a:pt x="2500313" y="766763"/>
                    </a:lnTo>
                    <a:lnTo>
                      <a:pt x="2447925" y="752475"/>
                    </a:lnTo>
                    <a:lnTo>
                      <a:pt x="2352675" y="733425"/>
                    </a:lnTo>
                    <a:lnTo>
                      <a:pt x="2266950" y="719138"/>
                    </a:lnTo>
                    <a:lnTo>
                      <a:pt x="2171700" y="709613"/>
                    </a:lnTo>
                    <a:lnTo>
                      <a:pt x="2033588" y="719138"/>
                    </a:lnTo>
                    <a:lnTo>
                      <a:pt x="1962150" y="728663"/>
                    </a:lnTo>
                    <a:lnTo>
                      <a:pt x="1885950" y="728663"/>
                    </a:lnTo>
                    <a:lnTo>
                      <a:pt x="1804988" y="728663"/>
                    </a:lnTo>
                    <a:lnTo>
                      <a:pt x="1728788" y="738188"/>
                    </a:lnTo>
                    <a:lnTo>
                      <a:pt x="1633538" y="738188"/>
                    </a:lnTo>
                    <a:lnTo>
                      <a:pt x="1566863" y="733425"/>
                    </a:lnTo>
                    <a:lnTo>
                      <a:pt x="1476375" y="738188"/>
                    </a:lnTo>
                    <a:lnTo>
                      <a:pt x="1381125" y="757238"/>
                    </a:lnTo>
                    <a:lnTo>
                      <a:pt x="1290638" y="771525"/>
                    </a:lnTo>
                    <a:lnTo>
                      <a:pt x="1209675" y="757238"/>
                    </a:lnTo>
                    <a:lnTo>
                      <a:pt x="1119188" y="723900"/>
                    </a:lnTo>
                    <a:lnTo>
                      <a:pt x="1023938" y="704850"/>
                    </a:lnTo>
                    <a:lnTo>
                      <a:pt x="823913" y="676275"/>
                    </a:lnTo>
                    <a:lnTo>
                      <a:pt x="690563" y="685800"/>
                    </a:lnTo>
                    <a:lnTo>
                      <a:pt x="604838" y="709613"/>
                    </a:lnTo>
                    <a:lnTo>
                      <a:pt x="514350" y="728663"/>
                    </a:lnTo>
                    <a:lnTo>
                      <a:pt x="409575" y="728663"/>
                    </a:lnTo>
                    <a:lnTo>
                      <a:pt x="328613" y="728663"/>
                    </a:lnTo>
                    <a:lnTo>
                      <a:pt x="233363" y="766763"/>
                    </a:lnTo>
                    <a:lnTo>
                      <a:pt x="114300" y="762000"/>
                    </a:lnTo>
                    <a:lnTo>
                      <a:pt x="0" y="742950"/>
                    </a:lnTo>
                  </a:path>
                </a:pathLst>
              </a:cu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8" name="Forme libre 17"/>
              <p:cNvSpPr/>
              <p:nvPr/>
            </p:nvSpPr>
            <p:spPr>
              <a:xfrm>
                <a:off x="5414714" y="3152775"/>
                <a:ext cx="3333750" cy="3257550"/>
              </a:xfrm>
              <a:custGeom>
                <a:avLst/>
                <a:gdLst>
                  <a:gd name="connsiteX0" fmla="*/ 0 w 3333750"/>
                  <a:gd name="connsiteY0" fmla="*/ 0 h 3257550"/>
                  <a:gd name="connsiteX1" fmla="*/ 238125 w 3333750"/>
                  <a:gd name="connsiteY1" fmla="*/ 76200 h 3257550"/>
                  <a:gd name="connsiteX2" fmla="*/ 485775 w 3333750"/>
                  <a:gd name="connsiteY2" fmla="*/ 142875 h 3257550"/>
                  <a:gd name="connsiteX3" fmla="*/ 657225 w 3333750"/>
                  <a:gd name="connsiteY3" fmla="*/ 152400 h 3257550"/>
                  <a:gd name="connsiteX4" fmla="*/ 781050 w 3333750"/>
                  <a:gd name="connsiteY4" fmla="*/ 142875 h 3257550"/>
                  <a:gd name="connsiteX5" fmla="*/ 895350 w 3333750"/>
                  <a:gd name="connsiteY5" fmla="*/ 171450 h 3257550"/>
                  <a:gd name="connsiteX6" fmla="*/ 1009650 w 3333750"/>
                  <a:gd name="connsiteY6" fmla="*/ 219075 h 3257550"/>
                  <a:gd name="connsiteX7" fmla="*/ 1076325 w 3333750"/>
                  <a:gd name="connsiteY7" fmla="*/ 266700 h 3257550"/>
                  <a:gd name="connsiteX8" fmla="*/ 1228725 w 3333750"/>
                  <a:gd name="connsiteY8" fmla="*/ 333375 h 3257550"/>
                  <a:gd name="connsiteX9" fmla="*/ 1343025 w 3333750"/>
                  <a:gd name="connsiteY9" fmla="*/ 409575 h 3257550"/>
                  <a:gd name="connsiteX10" fmla="*/ 1533525 w 3333750"/>
                  <a:gd name="connsiteY10" fmla="*/ 447675 h 3257550"/>
                  <a:gd name="connsiteX11" fmla="*/ 1771650 w 3333750"/>
                  <a:gd name="connsiteY11" fmla="*/ 476250 h 3257550"/>
                  <a:gd name="connsiteX12" fmla="*/ 1952625 w 3333750"/>
                  <a:gd name="connsiteY12" fmla="*/ 476250 h 3257550"/>
                  <a:gd name="connsiteX13" fmla="*/ 2114550 w 3333750"/>
                  <a:gd name="connsiteY13" fmla="*/ 495300 h 3257550"/>
                  <a:gd name="connsiteX14" fmla="*/ 2305050 w 3333750"/>
                  <a:gd name="connsiteY14" fmla="*/ 533400 h 3257550"/>
                  <a:gd name="connsiteX15" fmla="*/ 2533650 w 3333750"/>
                  <a:gd name="connsiteY15" fmla="*/ 619125 h 3257550"/>
                  <a:gd name="connsiteX16" fmla="*/ 2714625 w 3333750"/>
                  <a:gd name="connsiteY16" fmla="*/ 685800 h 3257550"/>
                  <a:gd name="connsiteX17" fmla="*/ 2867025 w 3333750"/>
                  <a:gd name="connsiteY17" fmla="*/ 723900 h 3257550"/>
                  <a:gd name="connsiteX18" fmla="*/ 3152775 w 3333750"/>
                  <a:gd name="connsiteY18" fmla="*/ 790575 h 3257550"/>
                  <a:gd name="connsiteX19" fmla="*/ 3314700 w 3333750"/>
                  <a:gd name="connsiteY19" fmla="*/ 857250 h 3257550"/>
                  <a:gd name="connsiteX20" fmla="*/ 3333750 w 3333750"/>
                  <a:gd name="connsiteY20" fmla="*/ 1009650 h 3257550"/>
                  <a:gd name="connsiteX21" fmla="*/ 3314700 w 3333750"/>
                  <a:gd name="connsiteY21" fmla="*/ 1190625 h 3257550"/>
                  <a:gd name="connsiteX22" fmla="*/ 3276600 w 3333750"/>
                  <a:gd name="connsiteY22" fmla="*/ 1457325 h 3257550"/>
                  <a:gd name="connsiteX23" fmla="*/ 3267075 w 3333750"/>
                  <a:gd name="connsiteY23" fmla="*/ 1600200 h 3257550"/>
                  <a:gd name="connsiteX24" fmla="*/ 3248025 w 3333750"/>
                  <a:gd name="connsiteY24" fmla="*/ 1790700 h 3257550"/>
                  <a:gd name="connsiteX25" fmla="*/ 3248025 w 3333750"/>
                  <a:gd name="connsiteY25" fmla="*/ 1952625 h 3257550"/>
                  <a:gd name="connsiteX26" fmla="*/ 3219450 w 3333750"/>
                  <a:gd name="connsiteY26" fmla="*/ 2190750 h 3257550"/>
                  <a:gd name="connsiteX27" fmla="*/ 3143250 w 3333750"/>
                  <a:gd name="connsiteY27" fmla="*/ 2524125 h 3257550"/>
                  <a:gd name="connsiteX28" fmla="*/ 3086100 w 3333750"/>
                  <a:gd name="connsiteY28" fmla="*/ 2724150 h 3257550"/>
                  <a:gd name="connsiteX29" fmla="*/ 2981325 w 3333750"/>
                  <a:gd name="connsiteY29" fmla="*/ 2962275 h 3257550"/>
                  <a:gd name="connsiteX30" fmla="*/ 2886075 w 3333750"/>
                  <a:gd name="connsiteY30" fmla="*/ 3095625 h 3257550"/>
                  <a:gd name="connsiteX31" fmla="*/ 2781300 w 3333750"/>
                  <a:gd name="connsiteY31" fmla="*/ 3257550 h 32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333750" h="3257550">
                    <a:moveTo>
                      <a:pt x="0" y="0"/>
                    </a:moveTo>
                    <a:lnTo>
                      <a:pt x="238125" y="76200"/>
                    </a:lnTo>
                    <a:lnTo>
                      <a:pt x="485775" y="142875"/>
                    </a:lnTo>
                    <a:lnTo>
                      <a:pt x="657225" y="152400"/>
                    </a:lnTo>
                    <a:lnTo>
                      <a:pt x="781050" y="142875"/>
                    </a:lnTo>
                    <a:lnTo>
                      <a:pt x="895350" y="171450"/>
                    </a:lnTo>
                    <a:lnTo>
                      <a:pt x="1009650" y="219075"/>
                    </a:lnTo>
                    <a:lnTo>
                      <a:pt x="1076325" y="266700"/>
                    </a:lnTo>
                    <a:lnTo>
                      <a:pt x="1228725" y="333375"/>
                    </a:lnTo>
                    <a:lnTo>
                      <a:pt x="1343025" y="409575"/>
                    </a:lnTo>
                    <a:lnTo>
                      <a:pt x="1533525" y="447675"/>
                    </a:lnTo>
                    <a:lnTo>
                      <a:pt x="1771650" y="476250"/>
                    </a:lnTo>
                    <a:lnTo>
                      <a:pt x="1952625" y="476250"/>
                    </a:lnTo>
                    <a:lnTo>
                      <a:pt x="2114550" y="495300"/>
                    </a:lnTo>
                    <a:lnTo>
                      <a:pt x="2305050" y="533400"/>
                    </a:lnTo>
                    <a:lnTo>
                      <a:pt x="2533650" y="619125"/>
                    </a:lnTo>
                    <a:lnTo>
                      <a:pt x="2714625" y="685800"/>
                    </a:lnTo>
                    <a:lnTo>
                      <a:pt x="2867025" y="723900"/>
                    </a:lnTo>
                    <a:lnTo>
                      <a:pt x="3152775" y="790575"/>
                    </a:lnTo>
                    <a:lnTo>
                      <a:pt x="3314700" y="857250"/>
                    </a:lnTo>
                    <a:lnTo>
                      <a:pt x="3333750" y="1009650"/>
                    </a:lnTo>
                    <a:lnTo>
                      <a:pt x="3314700" y="1190625"/>
                    </a:lnTo>
                    <a:lnTo>
                      <a:pt x="3276600" y="1457325"/>
                    </a:lnTo>
                    <a:lnTo>
                      <a:pt x="3267075" y="1600200"/>
                    </a:lnTo>
                    <a:lnTo>
                      <a:pt x="3248025" y="1790700"/>
                    </a:lnTo>
                    <a:lnTo>
                      <a:pt x="3248025" y="1952625"/>
                    </a:lnTo>
                    <a:lnTo>
                      <a:pt x="3219450" y="2190750"/>
                    </a:lnTo>
                    <a:lnTo>
                      <a:pt x="3143250" y="2524125"/>
                    </a:lnTo>
                    <a:lnTo>
                      <a:pt x="3086100" y="2724150"/>
                    </a:lnTo>
                    <a:lnTo>
                      <a:pt x="2981325" y="2962275"/>
                    </a:lnTo>
                    <a:lnTo>
                      <a:pt x="2886075" y="3095625"/>
                    </a:lnTo>
                    <a:lnTo>
                      <a:pt x="2781300" y="3257550"/>
                    </a:lnTo>
                  </a:path>
                </a:pathLst>
              </a:custGeom>
              <a:no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
          <p:nvSpPr>
            <p:cNvPr id="12" name="Flèche droite à entaille 11"/>
            <p:cNvSpPr/>
            <p:nvPr/>
          </p:nvSpPr>
          <p:spPr>
            <a:xfrm rot="5400000">
              <a:off x="4932040" y="1772816"/>
              <a:ext cx="504056" cy="504056"/>
            </a:xfrm>
            <a:prstGeom prst="notchedRight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droite à entaille 12"/>
            <p:cNvSpPr/>
            <p:nvPr/>
          </p:nvSpPr>
          <p:spPr>
            <a:xfrm rot="5400000">
              <a:off x="5580112" y="1772816"/>
              <a:ext cx="504056" cy="504056"/>
            </a:xfrm>
            <a:prstGeom prst="notched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droite à entaille 13"/>
            <p:cNvSpPr/>
            <p:nvPr/>
          </p:nvSpPr>
          <p:spPr>
            <a:xfrm rot="5400000">
              <a:off x="6300192" y="1772816"/>
              <a:ext cx="504056" cy="504056"/>
            </a:xfrm>
            <a:prstGeom prst="notched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 name="ZoneTexte 18"/>
          <p:cNvSpPr txBox="1"/>
          <p:nvPr/>
        </p:nvSpPr>
        <p:spPr>
          <a:xfrm>
            <a:off x="4306981" y="2481195"/>
            <a:ext cx="3445853" cy="276999"/>
          </a:xfrm>
          <a:prstGeom prst="rect">
            <a:avLst/>
          </a:prstGeom>
          <a:noFill/>
        </p:spPr>
        <p:txBody>
          <a:bodyPr wrap="square" rtlCol="0">
            <a:spAutoFit/>
          </a:bodyPr>
          <a:lstStyle/>
          <a:p>
            <a:pPr algn="ctr"/>
            <a:r>
              <a:rPr lang="fr-FR" sz="1200" dirty="0" err="1" smtClean="0"/>
              <a:t>Neolithique</a:t>
            </a:r>
            <a:r>
              <a:rPr lang="fr-FR" sz="1200" dirty="0" smtClean="0"/>
              <a:t>   Antiquité     Moyen âge   </a:t>
            </a:r>
            <a:endParaRPr lang="fr-FR" sz="1200" dirty="0"/>
          </a:p>
        </p:txBody>
      </p:sp>
      <p:sp>
        <p:nvSpPr>
          <p:cNvPr id="20" name="ZoneTexte 19"/>
          <p:cNvSpPr txBox="1"/>
          <p:nvPr/>
        </p:nvSpPr>
        <p:spPr>
          <a:xfrm>
            <a:off x="6892374" y="140880"/>
            <a:ext cx="3240360" cy="369332"/>
          </a:xfrm>
          <a:prstGeom prst="rect">
            <a:avLst/>
          </a:prstGeom>
          <a:noFill/>
        </p:spPr>
        <p:txBody>
          <a:bodyPr wrap="square" rtlCol="0">
            <a:spAutoFit/>
          </a:bodyPr>
          <a:lstStyle/>
          <a:p>
            <a:r>
              <a:rPr lang="fr-FR" dirty="0" smtClean="0"/>
              <a:t>Comment ? Carottage</a:t>
            </a:r>
            <a:endParaRPr lang="fr-FR" dirty="0"/>
          </a:p>
        </p:txBody>
      </p:sp>
    </p:spTree>
    <p:extLst>
      <p:ext uri="{BB962C8B-B14F-4D97-AF65-F5344CB8AC3E}">
        <p14:creationId xmlns:p14="http://schemas.microsoft.com/office/powerpoint/2010/main" val="40367299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860032" y="5517232"/>
            <a:ext cx="2339752" cy="707886"/>
          </a:xfrm>
          <a:prstGeom prst="rect">
            <a:avLst/>
          </a:prstGeom>
          <a:noFill/>
          <a:ln>
            <a:noFill/>
          </a:ln>
          <a:effectLst/>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r-FR" sz="4000" b="1" dirty="0">
                <a:solidFill>
                  <a:schemeClr val="bg1"/>
                </a:solidFill>
              </a:rPr>
              <a:t> </a:t>
            </a:r>
            <a:endParaRPr lang="fr-FR" sz="2000" b="1" dirty="0">
              <a:solidFill>
                <a:schemeClr val="bg1"/>
              </a:solidFill>
            </a:endParaRPr>
          </a:p>
        </p:txBody>
      </p:sp>
      <p:sp>
        <p:nvSpPr>
          <p:cNvPr id="8" name="ZoneTexte 7"/>
          <p:cNvSpPr txBox="1"/>
          <p:nvPr/>
        </p:nvSpPr>
        <p:spPr>
          <a:xfrm>
            <a:off x="0" y="-34124"/>
            <a:ext cx="6768752" cy="646331"/>
          </a:xfrm>
          <a:prstGeom prst="rect">
            <a:avLst/>
          </a:prstGeom>
          <a:solidFill>
            <a:srgbClr val="B2B2B2"/>
          </a:solidFill>
        </p:spPr>
        <p:txBody>
          <a:bodyPr wrap="square" rtlCol="0">
            <a:spAutoFit/>
          </a:bodyPr>
          <a:lstStyle/>
          <a:p>
            <a:r>
              <a:rPr lang="fr-FR" sz="3600" b="1" dirty="0" smtClean="0"/>
              <a:t>I) Retour en arrière</a:t>
            </a:r>
            <a:endParaRPr lang="fr-FR" sz="3600" b="1" dirty="0"/>
          </a:p>
        </p:txBody>
      </p:sp>
      <p:sp>
        <p:nvSpPr>
          <p:cNvPr id="3" name="ZoneTexte 2"/>
          <p:cNvSpPr txBox="1"/>
          <p:nvPr/>
        </p:nvSpPr>
        <p:spPr>
          <a:xfrm>
            <a:off x="6029908" y="794755"/>
            <a:ext cx="4176464" cy="369332"/>
          </a:xfrm>
          <a:prstGeom prst="rect">
            <a:avLst/>
          </a:prstGeom>
          <a:noFill/>
        </p:spPr>
        <p:txBody>
          <a:bodyPr wrap="square" rtlCol="0">
            <a:spAutoFit/>
          </a:bodyPr>
          <a:lstStyle/>
          <a:p>
            <a:r>
              <a:rPr lang="fr-FR" dirty="0" smtClean="0"/>
              <a:t>Mais sinon concrètement ?</a:t>
            </a:r>
            <a:endParaRPr lang="fr-FR" dirty="0"/>
          </a:p>
        </p:txBody>
      </p:sp>
      <p:pic>
        <p:nvPicPr>
          <p:cNvPr id="2" name="Imag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1519" y="908720"/>
            <a:ext cx="4326661" cy="2880320"/>
          </a:xfrm>
          <a:prstGeom prst="rect">
            <a:avLst/>
          </a:prstGeom>
        </p:spPr>
      </p:pic>
      <p:pic>
        <p:nvPicPr>
          <p:cNvPr id="5" name="Imag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1519" y="4319533"/>
            <a:ext cx="3590292" cy="2395398"/>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157830" y="4319012"/>
            <a:ext cx="3590633" cy="2389403"/>
          </a:xfrm>
          <a:prstGeom prst="rect">
            <a:avLst/>
          </a:prstGeom>
        </p:spPr>
      </p:pic>
      <p:pic>
        <p:nvPicPr>
          <p:cNvPr id="10" name="Imag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30207" y="1278052"/>
            <a:ext cx="4045878" cy="2697252"/>
          </a:xfrm>
          <a:prstGeom prst="rect">
            <a:avLst/>
          </a:prstGeom>
        </p:spPr>
      </p:pic>
      <p:sp>
        <p:nvSpPr>
          <p:cNvPr id="11" name="Flèche vers le bas 10"/>
          <p:cNvSpPr/>
          <p:nvPr/>
        </p:nvSpPr>
        <p:spPr>
          <a:xfrm>
            <a:off x="1907704" y="3882432"/>
            <a:ext cx="368184" cy="3437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droite 11"/>
          <p:cNvSpPr/>
          <p:nvPr/>
        </p:nvSpPr>
        <p:spPr>
          <a:xfrm>
            <a:off x="4084477" y="5871175"/>
            <a:ext cx="862263" cy="357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vers le haut 12"/>
          <p:cNvSpPr/>
          <p:nvPr/>
        </p:nvSpPr>
        <p:spPr>
          <a:xfrm>
            <a:off x="7020272" y="4026287"/>
            <a:ext cx="179512" cy="26472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72241" y="2942743"/>
            <a:ext cx="1271759" cy="846297"/>
          </a:xfrm>
          <a:prstGeom prst="rect">
            <a:avLst/>
          </a:prstGeom>
        </p:spPr>
      </p:pic>
      <p:sp>
        <p:nvSpPr>
          <p:cNvPr id="15" name="ZoneTexte 14"/>
          <p:cNvSpPr txBox="1"/>
          <p:nvPr/>
        </p:nvSpPr>
        <p:spPr>
          <a:xfrm>
            <a:off x="251519" y="3444217"/>
            <a:ext cx="4326661" cy="369332"/>
          </a:xfrm>
          <a:prstGeom prst="rect">
            <a:avLst/>
          </a:prstGeom>
          <a:noFill/>
        </p:spPr>
        <p:txBody>
          <a:bodyPr wrap="square" rtlCol="0">
            <a:spAutoFit/>
          </a:bodyPr>
          <a:lstStyle/>
          <a:p>
            <a:r>
              <a:rPr lang="fr-FR" dirty="0" smtClean="0">
                <a:solidFill>
                  <a:schemeClr val="bg1">
                    <a:lumMod val="95000"/>
                  </a:schemeClr>
                </a:solidFill>
              </a:rPr>
              <a:t>Eléments naturels érode la roche (bloc)</a:t>
            </a:r>
            <a:endParaRPr lang="fr-FR" dirty="0">
              <a:solidFill>
                <a:schemeClr val="bg1">
                  <a:lumMod val="95000"/>
                </a:schemeClr>
              </a:solidFill>
            </a:endParaRPr>
          </a:p>
        </p:txBody>
      </p:sp>
      <p:sp>
        <p:nvSpPr>
          <p:cNvPr id="16" name="ZoneTexte 15"/>
          <p:cNvSpPr txBox="1"/>
          <p:nvPr/>
        </p:nvSpPr>
        <p:spPr>
          <a:xfrm>
            <a:off x="1619672" y="6349046"/>
            <a:ext cx="2376264" cy="369332"/>
          </a:xfrm>
          <a:prstGeom prst="rect">
            <a:avLst/>
          </a:prstGeom>
          <a:noFill/>
        </p:spPr>
        <p:txBody>
          <a:bodyPr wrap="square" rtlCol="0">
            <a:spAutoFit/>
          </a:bodyPr>
          <a:lstStyle/>
          <a:p>
            <a:r>
              <a:rPr lang="fr-FR" dirty="0" smtClean="0">
                <a:solidFill>
                  <a:schemeClr val="bg1">
                    <a:lumMod val="95000"/>
                  </a:schemeClr>
                </a:solidFill>
              </a:rPr>
              <a:t>Diminution de la taille</a:t>
            </a:r>
            <a:endParaRPr lang="fr-FR" dirty="0">
              <a:solidFill>
                <a:schemeClr val="bg1">
                  <a:lumMod val="95000"/>
                </a:schemeClr>
              </a:solidFill>
            </a:endParaRPr>
          </a:p>
        </p:txBody>
      </p:sp>
      <p:sp>
        <p:nvSpPr>
          <p:cNvPr id="17" name="ZoneTexte 16"/>
          <p:cNvSpPr txBox="1"/>
          <p:nvPr/>
        </p:nvSpPr>
        <p:spPr>
          <a:xfrm>
            <a:off x="5149325" y="6345599"/>
            <a:ext cx="2376264" cy="369332"/>
          </a:xfrm>
          <a:prstGeom prst="rect">
            <a:avLst/>
          </a:prstGeom>
          <a:noFill/>
        </p:spPr>
        <p:txBody>
          <a:bodyPr wrap="square" rtlCol="0">
            <a:spAutoFit/>
          </a:bodyPr>
          <a:lstStyle/>
          <a:p>
            <a:r>
              <a:rPr lang="fr-FR" dirty="0" smtClean="0">
                <a:solidFill>
                  <a:schemeClr val="bg1">
                    <a:lumMod val="95000"/>
                  </a:schemeClr>
                </a:solidFill>
              </a:rPr>
              <a:t>Devenant très fin</a:t>
            </a:r>
            <a:endParaRPr lang="fr-FR" dirty="0">
              <a:solidFill>
                <a:schemeClr val="bg1">
                  <a:lumMod val="95000"/>
                </a:schemeClr>
              </a:solidFill>
            </a:endParaRPr>
          </a:p>
        </p:txBody>
      </p:sp>
      <p:sp>
        <p:nvSpPr>
          <p:cNvPr id="18" name="ZoneTexte 17"/>
          <p:cNvSpPr txBox="1"/>
          <p:nvPr/>
        </p:nvSpPr>
        <p:spPr>
          <a:xfrm>
            <a:off x="3815410" y="3940867"/>
            <a:ext cx="1667050" cy="1815882"/>
          </a:xfrm>
          <a:prstGeom prst="rect">
            <a:avLst/>
          </a:prstGeom>
          <a:noFill/>
        </p:spPr>
        <p:txBody>
          <a:bodyPr wrap="square" rtlCol="0">
            <a:spAutoFit/>
          </a:bodyPr>
          <a:lstStyle/>
          <a:p>
            <a:r>
              <a:rPr lang="fr-FR" sz="1600" dirty="0" smtClean="0"/>
              <a:t>Tout au long des 90km du Golo</a:t>
            </a:r>
          </a:p>
          <a:p>
            <a:r>
              <a:rPr lang="fr-FR" sz="1600" dirty="0" smtClean="0"/>
              <a:t>BV de 926 km2</a:t>
            </a:r>
          </a:p>
          <a:p>
            <a:r>
              <a:rPr lang="fr-FR" sz="1600" dirty="0" err="1" smtClean="0"/>
              <a:t>Gravona</a:t>
            </a:r>
            <a:r>
              <a:rPr lang="fr-FR" sz="1600" dirty="0" smtClean="0"/>
              <a:t>: 46,5Km</a:t>
            </a:r>
          </a:p>
          <a:p>
            <a:r>
              <a:rPr lang="fr-FR" sz="1600" dirty="0" smtClean="0"/>
              <a:t>Et 318 km2</a:t>
            </a:r>
          </a:p>
          <a:p>
            <a:r>
              <a:rPr lang="fr-FR" sz="1600" dirty="0" err="1" smtClean="0"/>
              <a:t>Prunelli</a:t>
            </a:r>
            <a:r>
              <a:rPr lang="fr-FR" sz="1600" dirty="0" smtClean="0"/>
              <a:t>: 44 km</a:t>
            </a:r>
          </a:p>
          <a:p>
            <a:r>
              <a:rPr lang="fr-FR" sz="1600" dirty="0" smtClean="0"/>
              <a:t>276km2</a:t>
            </a:r>
            <a:endParaRPr lang="fr-FR" sz="1600" dirty="0"/>
          </a:p>
        </p:txBody>
      </p:sp>
      <p:sp>
        <p:nvSpPr>
          <p:cNvPr id="19" name="ZoneTexte 18"/>
          <p:cNvSpPr txBox="1"/>
          <p:nvPr/>
        </p:nvSpPr>
        <p:spPr>
          <a:xfrm>
            <a:off x="251519" y="2942743"/>
            <a:ext cx="4326661" cy="369332"/>
          </a:xfrm>
          <a:prstGeom prst="rect">
            <a:avLst/>
          </a:prstGeom>
          <a:noFill/>
        </p:spPr>
        <p:txBody>
          <a:bodyPr wrap="square" rtlCol="0">
            <a:spAutoFit/>
          </a:bodyPr>
          <a:lstStyle/>
          <a:p>
            <a:r>
              <a:rPr lang="fr-FR" dirty="0" err="1" smtClean="0">
                <a:solidFill>
                  <a:schemeClr val="bg1">
                    <a:lumMod val="95000"/>
                  </a:schemeClr>
                </a:solidFill>
              </a:rPr>
              <a:t>Paglia</a:t>
            </a:r>
            <a:r>
              <a:rPr lang="fr-FR" dirty="0" smtClean="0">
                <a:solidFill>
                  <a:schemeClr val="bg1">
                    <a:lumMod val="95000"/>
                  </a:schemeClr>
                </a:solidFill>
              </a:rPr>
              <a:t> </a:t>
            </a:r>
            <a:r>
              <a:rPr lang="fr-FR" dirty="0" err="1" smtClean="0">
                <a:solidFill>
                  <a:schemeClr val="bg1">
                    <a:lumMod val="95000"/>
                  </a:schemeClr>
                </a:solidFill>
              </a:rPr>
              <a:t>Orba</a:t>
            </a:r>
            <a:r>
              <a:rPr lang="fr-FR" dirty="0" smtClean="0">
                <a:solidFill>
                  <a:schemeClr val="bg1">
                    <a:lumMod val="95000"/>
                  </a:schemeClr>
                </a:solidFill>
              </a:rPr>
              <a:t>, </a:t>
            </a:r>
            <a:r>
              <a:rPr lang="fr-FR" dirty="0" err="1" smtClean="0">
                <a:solidFill>
                  <a:schemeClr val="bg1">
                    <a:lumMod val="95000"/>
                  </a:schemeClr>
                </a:solidFill>
              </a:rPr>
              <a:t>Renosu</a:t>
            </a:r>
            <a:endParaRPr lang="fr-FR" dirty="0">
              <a:solidFill>
                <a:schemeClr val="bg1">
                  <a:lumMod val="95000"/>
                </a:schemeClr>
              </a:solidFill>
            </a:endParaRPr>
          </a:p>
        </p:txBody>
      </p:sp>
    </p:spTree>
    <p:extLst>
      <p:ext uri="{BB962C8B-B14F-4D97-AF65-F5344CB8AC3E}">
        <p14:creationId xmlns:p14="http://schemas.microsoft.com/office/powerpoint/2010/main" val="13885215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860032" y="5517232"/>
            <a:ext cx="2339752" cy="707886"/>
          </a:xfrm>
          <a:prstGeom prst="rect">
            <a:avLst/>
          </a:prstGeom>
          <a:noFill/>
          <a:ln>
            <a:noFill/>
          </a:ln>
          <a:effectLst/>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r-FR" sz="4000" b="1" dirty="0">
                <a:solidFill>
                  <a:schemeClr val="bg1"/>
                </a:solidFill>
              </a:rPr>
              <a:t> </a:t>
            </a:r>
            <a:endParaRPr lang="fr-FR" sz="2000" b="1" dirty="0">
              <a:solidFill>
                <a:schemeClr val="bg1"/>
              </a:solidFill>
            </a:endParaRPr>
          </a:p>
        </p:txBody>
      </p:sp>
      <p:sp>
        <p:nvSpPr>
          <p:cNvPr id="8" name="ZoneTexte 7"/>
          <p:cNvSpPr txBox="1"/>
          <p:nvPr/>
        </p:nvSpPr>
        <p:spPr>
          <a:xfrm>
            <a:off x="0" y="-34124"/>
            <a:ext cx="6768752" cy="646331"/>
          </a:xfrm>
          <a:prstGeom prst="rect">
            <a:avLst/>
          </a:prstGeom>
          <a:solidFill>
            <a:srgbClr val="B2B2B2"/>
          </a:solidFill>
        </p:spPr>
        <p:txBody>
          <a:bodyPr wrap="square" rtlCol="0">
            <a:spAutoFit/>
          </a:bodyPr>
          <a:lstStyle/>
          <a:p>
            <a:r>
              <a:rPr lang="fr-FR" sz="3600" b="1" dirty="0" smtClean="0"/>
              <a:t>I) Retour en arrière</a:t>
            </a:r>
            <a:endParaRPr lang="fr-FR" sz="3600" b="1" dirty="0"/>
          </a:p>
        </p:txBody>
      </p:sp>
      <p:sp>
        <p:nvSpPr>
          <p:cNvPr id="12" name="ZoneTexte 11"/>
          <p:cNvSpPr txBox="1"/>
          <p:nvPr/>
        </p:nvSpPr>
        <p:spPr>
          <a:xfrm>
            <a:off x="4343986" y="778416"/>
            <a:ext cx="4692510" cy="646331"/>
          </a:xfrm>
          <a:prstGeom prst="rect">
            <a:avLst/>
          </a:prstGeom>
          <a:noFill/>
        </p:spPr>
        <p:txBody>
          <a:bodyPr wrap="square" rtlCol="0">
            <a:spAutoFit/>
          </a:bodyPr>
          <a:lstStyle/>
          <a:p>
            <a:pPr algn="ctr"/>
            <a:r>
              <a:rPr lang="fr-FR" dirty="0" smtClean="0"/>
              <a:t>Dans une période plus récente, le littoral est toujours en mouvement.</a:t>
            </a:r>
          </a:p>
        </p:txBody>
      </p:sp>
      <p:grpSp>
        <p:nvGrpSpPr>
          <p:cNvPr id="13" name="Groupe 12"/>
          <p:cNvGrpSpPr/>
          <p:nvPr/>
        </p:nvGrpSpPr>
        <p:grpSpPr>
          <a:xfrm>
            <a:off x="301467" y="1060270"/>
            <a:ext cx="4035325" cy="4939532"/>
            <a:chOff x="107504" y="1477889"/>
            <a:chExt cx="4459466" cy="5263479"/>
          </a:xfrm>
        </p:grpSpPr>
        <p:grpSp>
          <p:nvGrpSpPr>
            <p:cNvPr id="14" name="Groupe 33"/>
            <p:cNvGrpSpPr/>
            <p:nvPr/>
          </p:nvGrpSpPr>
          <p:grpSpPr>
            <a:xfrm>
              <a:off x="107504" y="1477889"/>
              <a:ext cx="4392488" cy="5263479"/>
              <a:chOff x="107504" y="1477889"/>
              <a:chExt cx="4392488" cy="5263479"/>
            </a:xfrm>
          </p:grpSpPr>
          <p:grpSp>
            <p:nvGrpSpPr>
              <p:cNvPr id="17" name="Groupe 13"/>
              <p:cNvGrpSpPr/>
              <p:nvPr/>
            </p:nvGrpSpPr>
            <p:grpSpPr>
              <a:xfrm>
                <a:off x="107504" y="1477889"/>
                <a:ext cx="4392488" cy="5263478"/>
                <a:chOff x="1835696" y="1412777"/>
                <a:chExt cx="4392488" cy="5263478"/>
              </a:xfrm>
            </p:grpSpPr>
            <p:grpSp>
              <p:nvGrpSpPr>
                <p:cNvPr id="19" name="Groupe 11"/>
                <p:cNvGrpSpPr/>
                <p:nvPr/>
              </p:nvGrpSpPr>
              <p:grpSpPr>
                <a:xfrm>
                  <a:off x="1907704" y="1412777"/>
                  <a:ext cx="4320480" cy="5263478"/>
                  <a:chOff x="3435350" y="1844825"/>
                  <a:chExt cx="2936850" cy="4327375"/>
                </a:xfrm>
              </p:grpSpPr>
              <p:pic>
                <p:nvPicPr>
                  <p:cNvPr id="21" name="Picture 2"/>
                  <p:cNvPicPr>
                    <a:picLocks noChangeAspect="1" noChangeArrowheads="1"/>
                  </p:cNvPicPr>
                  <p:nvPr/>
                </p:nvPicPr>
                <p:blipFill>
                  <a:blip r:embed="rId3" cstate="print"/>
                  <a:srcRect/>
                  <a:stretch>
                    <a:fillRect/>
                  </a:stretch>
                </p:blipFill>
                <p:spPr bwMode="auto">
                  <a:xfrm>
                    <a:off x="3491879" y="1844825"/>
                    <a:ext cx="2880321" cy="3498556"/>
                  </a:xfrm>
                  <a:prstGeom prst="rect">
                    <a:avLst/>
                  </a:prstGeom>
                  <a:noFill/>
                  <a:ln w="9525">
                    <a:noFill/>
                    <a:miter lim="800000"/>
                    <a:headEnd/>
                    <a:tailEnd/>
                  </a:ln>
                </p:spPr>
              </p:pic>
              <p:grpSp>
                <p:nvGrpSpPr>
                  <p:cNvPr id="22" name="Groupe 7"/>
                  <p:cNvGrpSpPr/>
                  <p:nvPr/>
                </p:nvGrpSpPr>
                <p:grpSpPr>
                  <a:xfrm>
                    <a:off x="3987800" y="1866900"/>
                    <a:ext cx="1174750" cy="4292600"/>
                    <a:chOff x="3987800" y="1866900"/>
                    <a:chExt cx="1174750" cy="4292600"/>
                  </a:xfrm>
                </p:grpSpPr>
                <p:sp>
                  <p:nvSpPr>
                    <p:cNvPr id="26" name="Forme libre 5"/>
                    <p:cNvSpPr/>
                    <p:nvPr/>
                  </p:nvSpPr>
                  <p:spPr>
                    <a:xfrm>
                      <a:off x="3987800" y="1866900"/>
                      <a:ext cx="1174750" cy="2044700"/>
                    </a:xfrm>
                    <a:custGeom>
                      <a:avLst/>
                      <a:gdLst>
                        <a:gd name="connsiteX0" fmla="*/ 831850 w 1174750"/>
                        <a:gd name="connsiteY0" fmla="*/ 0 h 2044700"/>
                        <a:gd name="connsiteX1" fmla="*/ 838200 w 1174750"/>
                        <a:gd name="connsiteY1" fmla="*/ 107950 h 2044700"/>
                        <a:gd name="connsiteX2" fmla="*/ 800100 w 1174750"/>
                        <a:gd name="connsiteY2" fmla="*/ 215900 h 2044700"/>
                        <a:gd name="connsiteX3" fmla="*/ 800100 w 1174750"/>
                        <a:gd name="connsiteY3" fmla="*/ 266700 h 2044700"/>
                        <a:gd name="connsiteX4" fmla="*/ 806450 w 1174750"/>
                        <a:gd name="connsiteY4" fmla="*/ 317500 h 2044700"/>
                        <a:gd name="connsiteX5" fmla="*/ 825500 w 1174750"/>
                        <a:gd name="connsiteY5" fmla="*/ 381000 h 2044700"/>
                        <a:gd name="connsiteX6" fmla="*/ 863600 w 1174750"/>
                        <a:gd name="connsiteY6" fmla="*/ 495300 h 2044700"/>
                        <a:gd name="connsiteX7" fmla="*/ 882650 w 1174750"/>
                        <a:gd name="connsiteY7" fmla="*/ 622300 h 2044700"/>
                        <a:gd name="connsiteX8" fmla="*/ 920750 w 1174750"/>
                        <a:gd name="connsiteY8" fmla="*/ 774700 h 2044700"/>
                        <a:gd name="connsiteX9" fmla="*/ 965200 w 1174750"/>
                        <a:gd name="connsiteY9" fmla="*/ 850900 h 2044700"/>
                        <a:gd name="connsiteX10" fmla="*/ 1022350 w 1174750"/>
                        <a:gd name="connsiteY10" fmla="*/ 965200 h 2044700"/>
                        <a:gd name="connsiteX11" fmla="*/ 1079500 w 1174750"/>
                        <a:gd name="connsiteY11" fmla="*/ 1104900 h 2044700"/>
                        <a:gd name="connsiteX12" fmla="*/ 1123950 w 1174750"/>
                        <a:gd name="connsiteY12" fmla="*/ 1276350 h 2044700"/>
                        <a:gd name="connsiteX13" fmla="*/ 1123950 w 1174750"/>
                        <a:gd name="connsiteY13" fmla="*/ 1397000 h 2044700"/>
                        <a:gd name="connsiteX14" fmla="*/ 1130300 w 1174750"/>
                        <a:gd name="connsiteY14" fmla="*/ 1555750 h 2044700"/>
                        <a:gd name="connsiteX15" fmla="*/ 1130300 w 1174750"/>
                        <a:gd name="connsiteY15" fmla="*/ 1670050 h 2044700"/>
                        <a:gd name="connsiteX16" fmla="*/ 1136650 w 1174750"/>
                        <a:gd name="connsiteY16" fmla="*/ 1822450 h 2044700"/>
                        <a:gd name="connsiteX17" fmla="*/ 1149350 w 1174750"/>
                        <a:gd name="connsiteY17" fmla="*/ 1936750 h 2044700"/>
                        <a:gd name="connsiteX18" fmla="*/ 1174750 w 1174750"/>
                        <a:gd name="connsiteY18" fmla="*/ 2025650 h 2044700"/>
                        <a:gd name="connsiteX19" fmla="*/ 1143000 w 1174750"/>
                        <a:gd name="connsiteY19" fmla="*/ 2044700 h 2044700"/>
                        <a:gd name="connsiteX20" fmla="*/ 1092200 w 1174750"/>
                        <a:gd name="connsiteY20" fmla="*/ 2025650 h 2044700"/>
                        <a:gd name="connsiteX21" fmla="*/ 1073150 w 1174750"/>
                        <a:gd name="connsiteY21" fmla="*/ 2006600 h 2044700"/>
                        <a:gd name="connsiteX22" fmla="*/ 1098550 w 1174750"/>
                        <a:gd name="connsiteY22" fmla="*/ 1936750 h 2044700"/>
                        <a:gd name="connsiteX23" fmla="*/ 1092200 w 1174750"/>
                        <a:gd name="connsiteY23" fmla="*/ 1847850 h 2044700"/>
                        <a:gd name="connsiteX24" fmla="*/ 1066800 w 1174750"/>
                        <a:gd name="connsiteY24" fmla="*/ 1733550 h 2044700"/>
                        <a:gd name="connsiteX25" fmla="*/ 1079500 w 1174750"/>
                        <a:gd name="connsiteY25" fmla="*/ 1625600 h 2044700"/>
                        <a:gd name="connsiteX26" fmla="*/ 1009650 w 1174750"/>
                        <a:gd name="connsiteY26" fmla="*/ 1587500 h 2044700"/>
                        <a:gd name="connsiteX27" fmla="*/ 882650 w 1174750"/>
                        <a:gd name="connsiteY27" fmla="*/ 1568450 h 2044700"/>
                        <a:gd name="connsiteX28" fmla="*/ 730250 w 1174750"/>
                        <a:gd name="connsiteY28" fmla="*/ 1555750 h 2044700"/>
                        <a:gd name="connsiteX29" fmla="*/ 628650 w 1174750"/>
                        <a:gd name="connsiteY29" fmla="*/ 1574800 h 2044700"/>
                        <a:gd name="connsiteX30" fmla="*/ 533400 w 1174750"/>
                        <a:gd name="connsiteY30" fmla="*/ 1600200 h 2044700"/>
                        <a:gd name="connsiteX31" fmla="*/ 476250 w 1174750"/>
                        <a:gd name="connsiteY31" fmla="*/ 1568450 h 2044700"/>
                        <a:gd name="connsiteX32" fmla="*/ 406400 w 1174750"/>
                        <a:gd name="connsiteY32" fmla="*/ 1549400 h 2044700"/>
                        <a:gd name="connsiteX33" fmla="*/ 330200 w 1174750"/>
                        <a:gd name="connsiteY33" fmla="*/ 1562100 h 2044700"/>
                        <a:gd name="connsiteX34" fmla="*/ 165100 w 1174750"/>
                        <a:gd name="connsiteY34" fmla="*/ 1619250 h 2044700"/>
                        <a:gd name="connsiteX35" fmla="*/ 0 w 1174750"/>
                        <a:gd name="connsiteY35" fmla="*/ 1663700 h 204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74750" h="2044700">
                          <a:moveTo>
                            <a:pt x="831850" y="0"/>
                          </a:moveTo>
                          <a:lnTo>
                            <a:pt x="838200" y="107950"/>
                          </a:lnTo>
                          <a:lnTo>
                            <a:pt x="800100" y="215900"/>
                          </a:lnTo>
                          <a:lnTo>
                            <a:pt x="800100" y="266700"/>
                          </a:lnTo>
                          <a:lnTo>
                            <a:pt x="806450" y="317500"/>
                          </a:lnTo>
                          <a:lnTo>
                            <a:pt x="825500" y="381000"/>
                          </a:lnTo>
                          <a:lnTo>
                            <a:pt x="863600" y="495300"/>
                          </a:lnTo>
                          <a:lnTo>
                            <a:pt x="882650" y="622300"/>
                          </a:lnTo>
                          <a:lnTo>
                            <a:pt x="920750" y="774700"/>
                          </a:lnTo>
                          <a:lnTo>
                            <a:pt x="965200" y="850900"/>
                          </a:lnTo>
                          <a:lnTo>
                            <a:pt x="1022350" y="965200"/>
                          </a:lnTo>
                          <a:lnTo>
                            <a:pt x="1079500" y="1104900"/>
                          </a:lnTo>
                          <a:lnTo>
                            <a:pt x="1123950" y="1276350"/>
                          </a:lnTo>
                          <a:lnTo>
                            <a:pt x="1123950" y="1397000"/>
                          </a:lnTo>
                          <a:lnTo>
                            <a:pt x="1130300" y="1555750"/>
                          </a:lnTo>
                          <a:lnTo>
                            <a:pt x="1130300" y="1670050"/>
                          </a:lnTo>
                          <a:lnTo>
                            <a:pt x="1136650" y="1822450"/>
                          </a:lnTo>
                          <a:lnTo>
                            <a:pt x="1149350" y="1936750"/>
                          </a:lnTo>
                          <a:lnTo>
                            <a:pt x="1174750" y="2025650"/>
                          </a:lnTo>
                          <a:lnTo>
                            <a:pt x="1143000" y="2044700"/>
                          </a:lnTo>
                          <a:lnTo>
                            <a:pt x="1092200" y="2025650"/>
                          </a:lnTo>
                          <a:lnTo>
                            <a:pt x="1073150" y="2006600"/>
                          </a:lnTo>
                          <a:lnTo>
                            <a:pt x="1098550" y="1936750"/>
                          </a:lnTo>
                          <a:lnTo>
                            <a:pt x="1092200" y="1847850"/>
                          </a:lnTo>
                          <a:lnTo>
                            <a:pt x="1066800" y="1733550"/>
                          </a:lnTo>
                          <a:lnTo>
                            <a:pt x="1079500" y="1625600"/>
                          </a:lnTo>
                          <a:lnTo>
                            <a:pt x="1009650" y="1587500"/>
                          </a:lnTo>
                          <a:lnTo>
                            <a:pt x="882650" y="1568450"/>
                          </a:lnTo>
                          <a:lnTo>
                            <a:pt x="730250" y="1555750"/>
                          </a:lnTo>
                          <a:lnTo>
                            <a:pt x="628650" y="1574800"/>
                          </a:lnTo>
                          <a:lnTo>
                            <a:pt x="533400" y="1600200"/>
                          </a:lnTo>
                          <a:lnTo>
                            <a:pt x="476250" y="1568450"/>
                          </a:lnTo>
                          <a:lnTo>
                            <a:pt x="406400" y="1549400"/>
                          </a:lnTo>
                          <a:lnTo>
                            <a:pt x="330200" y="1562100"/>
                          </a:lnTo>
                          <a:lnTo>
                            <a:pt x="165100" y="1619250"/>
                          </a:lnTo>
                          <a:lnTo>
                            <a:pt x="0" y="1663700"/>
                          </a:lnTo>
                        </a:path>
                      </a:pathLst>
                    </a:cu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7" name="Forme libre 26"/>
                    <p:cNvSpPr/>
                    <p:nvPr/>
                  </p:nvSpPr>
                  <p:spPr>
                    <a:xfrm>
                      <a:off x="4013200" y="3765550"/>
                      <a:ext cx="1111250" cy="2393950"/>
                    </a:xfrm>
                    <a:custGeom>
                      <a:avLst/>
                      <a:gdLst>
                        <a:gd name="connsiteX0" fmla="*/ 0 w 1111250"/>
                        <a:gd name="connsiteY0" fmla="*/ 12700 h 2393950"/>
                        <a:gd name="connsiteX1" fmla="*/ 69850 w 1111250"/>
                        <a:gd name="connsiteY1" fmla="*/ 44450 h 2393950"/>
                        <a:gd name="connsiteX2" fmla="*/ 184150 w 1111250"/>
                        <a:gd name="connsiteY2" fmla="*/ 31750 h 2393950"/>
                        <a:gd name="connsiteX3" fmla="*/ 330200 w 1111250"/>
                        <a:gd name="connsiteY3" fmla="*/ 0 h 2393950"/>
                        <a:gd name="connsiteX4" fmla="*/ 419100 w 1111250"/>
                        <a:gd name="connsiteY4" fmla="*/ 12700 h 2393950"/>
                        <a:gd name="connsiteX5" fmla="*/ 469900 w 1111250"/>
                        <a:gd name="connsiteY5" fmla="*/ 88900 h 2393950"/>
                        <a:gd name="connsiteX6" fmla="*/ 539750 w 1111250"/>
                        <a:gd name="connsiteY6" fmla="*/ 146050 h 2393950"/>
                        <a:gd name="connsiteX7" fmla="*/ 641350 w 1111250"/>
                        <a:gd name="connsiteY7" fmla="*/ 171450 h 2393950"/>
                        <a:gd name="connsiteX8" fmla="*/ 717550 w 1111250"/>
                        <a:gd name="connsiteY8" fmla="*/ 203200 h 2393950"/>
                        <a:gd name="connsiteX9" fmla="*/ 819150 w 1111250"/>
                        <a:gd name="connsiteY9" fmla="*/ 228600 h 2393950"/>
                        <a:gd name="connsiteX10" fmla="*/ 882650 w 1111250"/>
                        <a:gd name="connsiteY10" fmla="*/ 241300 h 2393950"/>
                        <a:gd name="connsiteX11" fmla="*/ 946150 w 1111250"/>
                        <a:gd name="connsiteY11" fmla="*/ 260350 h 2393950"/>
                        <a:gd name="connsiteX12" fmla="*/ 1041400 w 1111250"/>
                        <a:gd name="connsiteY12" fmla="*/ 285750 h 2393950"/>
                        <a:gd name="connsiteX13" fmla="*/ 1111250 w 1111250"/>
                        <a:gd name="connsiteY13" fmla="*/ 330200 h 2393950"/>
                        <a:gd name="connsiteX14" fmla="*/ 1104900 w 1111250"/>
                        <a:gd name="connsiteY14" fmla="*/ 450850 h 2393950"/>
                        <a:gd name="connsiteX15" fmla="*/ 1054100 w 1111250"/>
                        <a:gd name="connsiteY15" fmla="*/ 647700 h 2393950"/>
                        <a:gd name="connsiteX16" fmla="*/ 965200 w 1111250"/>
                        <a:gd name="connsiteY16" fmla="*/ 889000 h 2393950"/>
                        <a:gd name="connsiteX17" fmla="*/ 838200 w 1111250"/>
                        <a:gd name="connsiteY17" fmla="*/ 1257300 h 2393950"/>
                        <a:gd name="connsiteX18" fmla="*/ 787400 w 1111250"/>
                        <a:gd name="connsiteY18" fmla="*/ 1416050 h 2393950"/>
                        <a:gd name="connsiteX19" fmla="*/ 717550 w 1111250"/>
                        <a:gd name="connsiteY19" fmla="*/ 1524000 h 2393950"/>
                        <a:gd name="connsiteX20" fmla="*/ 679450 w 1111250"/>
                        <a:gd name="connsiteY20" fmla="*/ 1593850 h 2393950"/>
                        <a:gd name="connsiteX21" fmla="*/ 647700 w 1111250"/>
                        <a:gd name="connsiteY21" fmla="*/ 1689100 h 2393950"/>
                        <a:gd name="connsiteX22" fmla="*/ 615950 w 1111250"/>
                        <a:gd name="connsiteY22" fmla="*/ 1816100 h 2393950"/>
                        <a:gd name="connsiteX23" fmla="*/ 584200 w 1111250"/>
                        <a:gd name="connsiteY23" fmla="*/ 1962150 h 2393950"/>
                        <a:gd name="connsiteX24" fmla="*/ 539750 w 1111250"/>
                        <a:gd name="connsiteY24" fmla="*/ 2076450 h 2393950"/>
                        <a:gd name="connsiteX25" fmla="*/ 495300 w 1111250"/>
                        <a:gd name="connsiteY25" fmla="*/ 2178050 h 2393950"/>
                        <a:gd name="connsiteX26" fmla="*/ 444500 w 1111250"/>
                        <a:gd name="connsiteY26" fmla="*/ 2336800 h 2393950"/>
                        <a:gd name="connsiteX27" fmla="*/ 438150 w 1111250"/>
                        <a:gd name="connsiteY27" fmla="*/ 2393950 h 239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11250" h="2393950">
                          <a:moveTo>
                            <a:pt x="0" y="12700"/>
                          </a:moveTo>
                          <a:lnTo>
                            <a:pt x="69850" y="44450"/>
                          </a:lnTo>
                          <a:lnTo>
                            <a:pt x="184150" y="31750"/>
                          </a:lnTo>
                          <a:lnTo>
                            <a:pt x="330200" y="0"/>
                          </a:lnTo>
                          <a:lnTo>
                            <a:pt x="419100" y="12700"/>
                          </a:lnTo>
                          <a:lnTo>
                            <a:pt x="469900" y="88900"/>
                          </a:lnTo>
                          <a:lnTo>
                            <a:pt x="539750" y="146050"/>
                          </a:lnTo>
                          <a:lnTo>
                            <a:pt x="641350" y="171450"/>
                          </a:lnTo>
                          <a:lnTo>
                            <a:pt x="717550" y="203200"/>
                          </a:lnTo>
                          <a:lnTo>
                            <a:pt x="819150" y="228600"/>
                          </a:lnTo>
                          <a:lnTo>
                            <a:pt x="882650" y="241300"/>
                          </a:lnTo>
                          <a:lnTo>
                            <a:pt x="946150" y="260350"/>
                          </a:lnTo>
                          <a:lnTo>
                            <a:pt x="1041400" y="285750"/>
                          </a:lnTo>
                          <a:lnTo>
                            <a:pt x="1111250" y="330200"/>
                          </a:lnTo>
                          <a:lnTo>
                            <a:pt x="1104900" y="450850"/>
                          </a:lnTo>
                          <a:lnTo>
                            <a:pt x="1054100" y="647700"/>
                          </a:lnTo>
                          <a:lnTo>
                            <a:pt x="965200" y="889000"/>
                          </a:lnTo>
                          <a:lnTo>
                            <a:pt x="838200" y="1257300"/>
                          </a:lnTo>
                          <a:lnTo>
                            <a:pt x="787400" y="1416050"/>
                          </a:lnTo>
                          <a:lnTo>
                            <a:pt x="717550" y="1524000"/>
                          </a:lnTo>
                          <a:lnTo>
                            <a:pt x="679450" y="1593850"/>
                          </a:lnTo>
                          <a:lnTo>
                            <a:pt x="647700" y="1689100"/>
                          </a:lnTo>
                          <a:lnTo>
                            <a:pt x="615950" y="1816100"/>
                          </a:lnTo>
                          <a:lnTo>
                            <a:pt x="584200" y="1962150"/>
                          </a:lnTo>
                          <a:lnTo>
                            <a:pt x="539750" y="2076450"/>
                          </a:lnTo>
                          <a:lnTo>
                            <a:pt x="495300" y="2178050"/>
                          </a:lnTo>
                          <a:lnTo>
                            <a:pt x="444500" y="2336800"/>
                          </a:lnTo>
                          <a:lnTo>
                            <a:pt x="438150" y="2393950"/>
                          </a:lnTo>
                        </a:path>
                      </a:pathLst>
                    </a:cu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nvGrpSpPr>
                  <p:cNvPr id="23" name="Groupe 10"/>
                  <p:cNvGrpSpPr/>
                  <p:nvPr/>
                </p:nvGrpSpPr>
                <p:grpSpPr>
                  <a:xfrm>
                    <a:off x="3435350" y="1905000"/>
                    <a:ext cx="1524000" cy="4267200"/>
                    <a:chOff x="3435350" y="1905000"/>
                    <a:chExt cx="1524000" cy="4267200"/>
                  </a:xfrm>
                </p:grpSpPr>
                <p:sp>
                  <p:nvSpPr>
                    <p:cNvPr id="24" name="Forme libre 8"/>
                    <p:cNvSpPr/>
                    <p:nvPr/>
                  </p:nvSpPr>
                  <p:spPr>
                    <a:xfrm>
                      <a:off x="3435350" y="1905000"/>
                      <a:ext cx="1403350" cy="2044700"/>
                    </a:xfrm>
                    <a:custGeom>
                      <a:avLst/>
                      <a:gdLst>
                        <a:gd name="connsiteX0" fmla="*/ 1104900 w 1403350"/>
                        <a:gd name="connsiteY0" fmla="*/ 0 h 2044700"/>
                        <a:gd name="connsiteX1" fmla="*/ 1085850 w 1403350"/>
                        <a:gd name="connsiteY1" fmla="*/ 247650 h 2044700"/>
                        <a:gd name="connsiteX2" fmla="*/ 1092200 w 1403350"/>
                        <a:gd name="connsiteY2" fmla="*/ 425450 h 2044700"/>
                        <a:gd name="connsiteX3" fmla="*/ 1098550 w 1403350"/>
                        <a:gd name="connsiteY3" fmla="*/ 622300 h 2044700"/>
                        <a:gd name="connsiteX4" fmla="*/ 1117600 w 1403350"/>
                        <a:gd name="connsiteY4" fmla="*/ 787400 h 2044700"/>
                        <a:gd name="connsiteX5" fmla="*/ 1155700 w 1403350"/>
                        <a:gd name="connsiteY5" fmla="*/ 933450 h 2044700"/>
                        <a:gd name="connsiteX6" fmla="*/ 1206500 w 1403350"/>
                        <a:gd name="connsiteY6" fmla="*/ 1143000 h 2044700"/>
                        <a:gd name="connsiteX7" fmla="*/ 1225550 w 1403350"/>
                        <a:gd name="connsiteY7" fmla="*/ 1257300 h 2044700"/>
                        <a:gd name="connsiteX8" fmla="*/ 1250950 w 1403350"/>
                        <a:gd name="connsiteY8" fmla="*/ 1314450 h 2044700"/>
                        <a:gd name="connsiteX9" fmla="*/ 1270000 w 1403350"/>
                        <a:gd name="connsiteY9" fmla="*/ 1492250 h 2044700"/>
                        <a:gd name="connsiteX10" fmla="*/ 1289050 w 1403350"/>
                        <a:gd name="connsiteY10" fmla="*/ 1600200 h 2044700"/>
                        <a:gd name="connsiteX11" fmla="*/ 1320800 w 1403350"/>
                        <a:gd name="connsiteY11" fmla="*/ 1695450 h 2044700"/>
                        <a:gd name="connsiteX12" fmla="*/ 1358900 w 1403350"/>
                        <a:gd name="connsiteY12" fmla="*/ 1809750 h 2044700"/>
                        <a:gd name="connsiteX13" fmla="*/ 1377950 w 1403350"/>
                        <a:gd name="connsiteY13" fmla="*/ 1911350 h 2044700"/>
                        <a:gd name="connsiteX14" fmla="*/ 1403350 w 1403350"/>
                        <a:gd name="connsiteY14" fmla="*/ 1974850 h 2044700"/>
                        <a:gd name="connsiteX15" fmla="*/ 1403350 w 1403350"/>
                        <a:gd name="connsiteY15" fmla="*/ 2025650 h 2044700"/>
                        <a:gd name="connsiteX16" fmla="*/ 1384300 w 1403350"/>
                        <a:gd name="connsiteY16" fmla="*/ 2044700 h 2044700"/>
                        <a:gd name="connsiteX17" fmla="*/ 1352550 w 1403350"/>
                        <a:gd name="connsiteY17" fmla="*/ 2025650 h 2044700"/>
                        <a:gd name="connsiteX18" fmla="*/ 1308100 w 1403350"/>
                        <a:gd name="connsiteY18" fmla="*/ 2000250 h 2044700"/>
                        <a:gd name="connsiteX19" fmla="*/ 1263650 w 1403350"/>
                        <a:gd name="connsiteY19" fmla="*/ 1943100 h 2044700"/>
                        <a:gd name="connsiteX20" fmla="*/ 1257300 w 1403350"/>
                        <a:gd name="connsiteY20" fmla="*/ 1873250 h 2044700"/>
                        <a:gd name="connsiteX21" fmla="*/ 1257300 w 1403350"/>
                        <a:gd name="connsiteY21" fmla="*/ 1797050 h 2044700"/>
                        <a:gd name="connsiteX22" fmla="*/ 1200150 w 1403350"/>
                        <a:gd name="connsiteY22" fmla="*/ 1733550 h 2044700"/>
                        <a:gd name="connsiteX23" fmla="*/ 1130300 w 1403350"/>
                        <a:gd name="connsiteY23" fmla="*/ 1701800 h 2044700"/>
                        <a:gd name="connsiteX24" fmla="*/ 1073150 w 1403350"/>
                        <a:gd name="connsiteY24" fmla="*/ 1619250 h 2044700"/>
                        <a:gd name="connsiteX25" fmla="*/ 1028700 w 1403350"/>
                        <a:gd name="connsiteY25" fmla="*/ 1543050 h 2044700"/>
                        <a:gd name="connsiteX26" fmla="*/ 977900 w 1403350"/>
                        <a:gd name="connsiteY26" fmla="*/ 1454150 h 2044700"/>
                        <a:gd name="connsiteX27" fmla="*/ 939800 w 1403350"/>
                        <a:gd name="connsiteY27" fmla="*/ 1416050 h 2044700"/>
                        <a:gd name="connsiteX28" fmla="*/ 901700 w 1403350"/>
                        <a:gd name="connsiteY28" fmla="*/ 1377950 h 2044700"/>
                        <a:gd name="connsiteX29" fmla="*/ 844550 w 1403350"/>
                        <a:gd name="connsiteY29" fmla="*/ 1320800 h 2044700"/>
                        <a:gd name="connsiteX30" fmla="*/ 749300 w 1403350"/>
                        <a:gd name="connsiteY30" fmla="*/ 1282700 h 2044700"/>
                        <a:gd name="connsiteX31" fmla="*/ 647700 w 1403350"/>
                        <a:gd name="connsiteY31" fmla="*/ 1244600 h 2044700"/>
                        <a:gd name="connsiteX32" fmla="*/ 565150 w 1403350"/>
                        <a:gd name="connsiteY32" fmla="*/ 1231900 h 2044700"/>
                        <a:gd name="connsiteX33" fmla="*/ 450850 w 1403350"/>
                        <a:gd name="connsiteY33" fmla="*/ 1219200 h 2044700"/>
                        <a:gd name="connsiteX34" fmla="*/ 368300 w 1403350"/>
                        <a:gd name="connsiteY34" fmla="*/ 1231900 h 2044700"/>
                        <a:gd name="connsiteX35" fmla="*/ 254000 w 1403350"/>
                        <a:gd name="connsiteY35" fmla="*/ 1257300 h 2044700"/>
                        <a:gd name="connsiteX36" fmla="*/ 127000 w 1403350"/>
                        <a:gd name="connsiteY36" fmla="*/ 1295400 h 2044700"/>
                        <a:gd name="connsiteX37" fmla="*/ 25400 w 1403350"/>
                        <a:gd name="connsiteY37" fmla="*/ 1339850 h 2044700"/>
                        <a:gd name="connsiteX38" fmla="*/ 0 w 1403350"/>
                        <a:gd name="connsiteY38" fmla="*/ 1346200 h 204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03350" h="2044700">
                          <a:moveTo>
                            <a:pt x="1104900" y="0"/>
                          </a:moveTo>
                          <a:lnTo>
                            <a:pt x="1085850" y="247650"/>
                          </a:lnTo>
                          <a:lnTo>
                            <a:pt x="1092200" y="425450"/>
                          </a:lnTo>
                          <a:lnTo>
                            <a:pt x="1098550" y="622300"/>
                          </a:lnTo>
                          <a:lnTo>
                            <a:pt x="1117600" y="787400"/>
                          </a:lnTo>
                          <a:lnTo>
                            <a:pt x="1155700" y="933450"/>
                          </a:lnTo>
                          <a:lnTo>
                            <a:pt x="1206500" y="1143000"/>
                          </a:lnTo>
                          <a:lnTo>
                            <a:pt x="1225550" y="1257300"/>
                          </a:lnTo>
                          <a:lnTo>
                            <a:pt x="1250950" y="1314450"/>
                          </a:lnTo>
                          <a:lnTo>
                            <a:pt x="1270000" y="1492250"/>
                          </a:lnTo>
                          <a:lnTo>
                            <a:pt x="1289050" y="1600200"/>
                          </a:lnTo>
                          <a:lnTo>
                            <a:pt x="1320800" y="1695450"/>
                          </a:lnTo>
                          <a:lnTo>
                            <a:pt x="1358900" y="1809750"/>
                          </a:lnTo>
                          <a:lnTo>
                            <a:pt x="1377950" y="1911350"/>
                          </a:lnTo>
                          <a:lnTo>
                            <a:pt x="1403350" y="1974850"/>
                          </a:lnTo>
                          <a:lnTo>
                            <a:pt x="1403350" y="2025650"/>
                          </a:lnTo>
                          <a:lnTo>
                            <a:pt x="1384300" y="2044700"/>
                          </a:lnTo>
                          <a:lnTo>
                            <a:pt x="1352550" y="2025650"/>
                          </a:lnTo>
                          <a:lnTo>
                            <a:pt x="1308100" y="2000250"/>
                          </a:lnTo>
                          <a:lnTo>
                            <a:pt x="1263650" y="1943100"/>
                          </a:lnTo>
                          <a:lnTo>
                            <a:pt x="1257300" y="1873250"/>
                          </a:lnTo>
                          <a:lnTo>
                            <a:pt x="1257300" y="1797050"/>
                          </a:lnTo>
                          <a:lnTo>
                            <a:pt x="1200150" y="1733550"/>
                          </a:lnTo>
                          <a:lnTo>
                            <a:pt x="1130300" y="1701800"/>
                          </a:lnTo>
                          <a:lnTo>
                            <a:pt x="1073150" y="1619250"/>
                          </a:lnTo>
                          <a:lnTo>
                            <a:pt x="1028700" y="1543050"/>
                          </a:lnTo>
                          <a:lnTo>
                            <a:pt x="977900" y="1454150"/>
                          </a:lnTo>
                          <a:lnTo>
                            <a:pt x="939800" y="1416050"/>
                          </a:lnTo>
                          <a:lnTo>
                            <a:pt x="901700" y="1377950"/>
                          </a:lnTo>
                          <a:lnTo>
                            <a:pt x="844550" y="1320800"/>
                          </a:lnTo>
                          <a:lnTo>
                            <a:pt x="749300" y="1282700"/>
                          </a:lnTo>
                          <a:lnTo>
                            <a:pt x="647700" y="1244600"/>
                          </a:lnTo>
                          <a:lnTo>
                            <a:pt x="565150" y="1231900"/>
                          </a:lnTo>
                          <a:lnTo>
                            <a:pt x="450850" y="1219200"/>
                          </a:lnTo>
                          <a:lnTo>
                            <a:pt x="368300" y="1231900"/>
                          </a:lnTo>
                          <a:lnTo>
                            <a:pt x="254000" y="1257300"/>
                          </a:lnTo>
                          <a:lnTo>
                            <a:pt x="127000" y="1295400"/>
                          </a:lnTo>
                          <a:lnTo>
                            <a:pt x="25400" y="1339850"/>
                          </a:lnTo>
                          <a:lnTo>
                            <a:pt x="0" y="1346200"/>
                          </a:lnTo>
                        </a:path>
                      </a:pathLst>
                    </a:cu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5" name="Forme libre 24"/>
                    <p:cNvSpPr/>
                    <p:nvPr/>
                  </p:nvSpPr>
                  <p:spPr>
                    <a:xfrm>
                      <a:off x="3479800" y="3276600"/>
                      <a:ext cx="1479550" cy="2895600"/>
                    </a:xfrm>
                    <a:custGeom>
                      <a:avLst/>
                      <a:gdLst>
                        <a:gd name="connsiteX0" fmla="*/ 0 w 1479550"/>
                        <a:gd name="connsiteY0" fmla="*/ 69850 h 2895600"/>
                        <a:gd name="connsiteX1" fmla="*/ 127000 w 1479550"/>
                        <a:gd name="connsiteY1" fmla="*/ 25400 h 2895600"/>
                        <a:gd name="connsiteX2" fmla="*/ 273050 w 1479550"/>
                        <a:gd name="connsiteY2" fmla="*/ 6350 h 2895600"/>
                        <a:gd name="connsiteX3" fmla="*/ 400050 w 1479550"/>
                        <a:gd name="connsiteY3" fmla="*/ 0 h 2895600"/>
                        <a:gd name="connsiteX4" fmla="*/ 463550 w 1479550"/>
                        <a:gd name="connsiteY4" fmla="*/ 19050 h 2895600"/>
                        <a:gd name="connsiteX5" fmla="*/ 520700 w 1479550"/>
                        <a:gd name="connsiteY5" fmla="*/ 38100 h 2895600"/>
                        <a:gd name="connsiteX6" fmla="*/ 596900 w 1479550"/>
                        <a:gd name="connsiteY6" fmla="*/ 69850 h 2895600"/>
                        <a:gd name="connsiteX7" fmla="*/ 666750 w 1479550"/>
                        <a:gd name="connsiteY7" fmla="*/ 114300 h 2895600"/>
                        <a:gd name="connsiteX8" fmla="*/ 755650 w 1479550"/>
                        <a:gd name="connsiteY8" fmla="*/ 190500 h 2895600"/>
                        <a:gd name="connsiteX9" fmla="*/ 819150 w 1479550"/>
                        <a:gd name="connsiteY9" fmla="*/ 247650 h 2895600"/>
                        <a:gd name="connsiteX10" fmla="*/ 850900 w 1479550"/>
                        <a:gd name="connsiteY10" fmla="*/ 304800 h 2895600"/>
                        <a:gd name="connsiteX11" fmla="*/ 901700 w 1479550"/>
                        <a:gd name="connsiteY11" fmla="*/ 406400 h 2895600"/>
                        <a:gd name="connsiteX12" fmla="*/ 952500 w 1479550"/>
                        <a:gd name="connsiteY12" fmla="*/ 450850 h 2895600"/>
                        <a:gd name="connsiteX13" fmla="*/ 1003300 w 1479550"/>
                        <a:gd name="connsiteY13" fmla="*/ 482600 h 2895600"/>
                        <a:gd name="connsiteX14" fmla="*/ 1047750 w 1479550"/>
                        <a:gd name="connsiteY14" fmla="*/ 558800 h 2895600"/>
                        <a:gd name="connsiteX15" fmla="*/ 1098550 w 1479550"/>
                        <a:gd name="connsiteY15" fmla="*/ 628650 h 2895600"/>
                        <a:gd name="connsiteX16" fmla="*/ 1130300 w 1479550"/>
                        <a:gd name="connsiteY16" fmla="*/ 679450 h 2895600"/>
                        <a:gd name="connsiteX17" fmla="*/ 1187450 w 1479550"/>
                        <a:gd name="connsiteY17" fmla="*/ 723900 h 2895600"/>
                        <a:gd name="connsiteX18" fmla="*/ 1270000 w 1479550"/>
                        <a:gd name="connsiteY18" fmla="*/ 749300 h 2895600"/>
                        <a:gd name="connsiteX19" fmla="*/ 1358900 w 1479550"/>
                        <a:gd name="connsiteY19" fmla="*/ 749300 h 2895600"/>
                        <a:gd name="connsiteX20" fmla="*/ 1358900 w 1479550"/>
                        <a:gd name="connsiteY20" fmla="*/ 723900 h 2895600"/>
                        <a:gd name="connsiteX21" fmla="*/ 1384300 w 1479550"/>
                        <a:gd name="connsiteY21" fmla="*/ 723900 h 2895600"/>
                        <a:gd name="connsiteX22" fmla="*/ 1422400 w 1479550"/>
                        <a:gd name="connsiteY22" fmla="*/ 730250 h 2895600"/>
                        <a:gd name="connsiteX23" fmla="*/ 1466850 w 1479550"/>
                        <a:gd name="connsiteY23" fmla="*/ 762000 h 2895600"/>
                        <a:gd name="connsiteX24" fmla="*/ 1479550 w 1479550"/>
                        <a:gd name="connsiteY24" fmla="*/ 793750 h 2895600"/>
                        <a:gd name="connsiteX25" fmla="*/ 1441450 w 1479550"/>
                        <a:gd name="connsiteY25" fmla="*/ 806450 h 2895600"/>
                        <a:gd name="connsiteX26" fmla="*/ 1371600 w 1479550"/>
                        <a:gd name="connsiteY26" fmla="*/ 806450 h 2895600"/>
                        <a:gd name="connsiteX27" fmla="*/ 1352550 w 1479550"/>
                        <a:gd name="connsiteY27" fmla="*/ 806450 h 2895600"/>
                        <a:gd name="connsiteX28" fmla="*/ 1333500 w 1479550"/>
                        <a:gd name="connsiteY28" fmla="*/ 819150 h 2895600"/>
                        <a:gd name="connsiteX29" fmla="*/ 1320800 w 1479550"/>
                        <a:gd name="connsiteY29" fmla="*/ 844550 h 2895600"/>
                        <a:gd name="connsiteX30" fmla="*/ 1339850 w 1479550"/>
                        <a:gd name="connsiteY30" fmla="*/ 895350 h 2895600"/>
                        <a:gd name="connsiteX31" fmla="*/ 1352550 w 1479550"/>
                        <a:gd name="connsiteY31" fmla="*/ 927100 h 2895600"/>
                        <a:gd name="connsiteX32" fmla="*/ 1384300 w 1479550"/>
                        <a:gd name="connsiteY32" fmla="*/ 1028700 h 2895600"/>
                        <a:gd name="connsiteX33" fmla="*/ 1397000 w 1479550"/>
                        <a:gd name="connsiteY33" fmla="*/ 1092200 h 2895600"/>
                        <a:gd name="connsiteX34" fmla="*/ 1409700 w 1479550"/>
                        <a:gd name="connsiteY34" fmla="*/ 1155700 h 2895600"/>
                        <a:gd name="connsiteX35" fmla="*/ 1409700 w 1479550"/>
                        <a:gd name="connsiteY35" fmla="*/ 1244600 h 2895600"/>
                        <a:gd name="connsiteX36" fmla="*/ 1409700 w 1479550"/>
                        <a:gd name="connsiteY36" fmla="*/ 1314450 h 2895600"/>
                        <a:gd name="connsiteX37" fmla="*/ 1397000 w 1479550"/>
                        <a:gd name="connsiteY37" fmla="*/ 1409700 h 2895600"/>
                        <a:gd name="connsiteX38" fmla="*/ 1384300 w 1479550"/>
                        <a:gd name="connsiteY38" fmla="*/ 1504950 h 2895600"/>
                        <a:gd name="connsiteX39" fmla="*/ 1358900 w 1479550"/>
                        <a:gd name="connsiteY39" fmla="*/ 1638300 h 2895600"/>
                        <a:gd name="connsiteX40" fmla="*/ 1358900 w 1479550"/>
                        <a:gd name="connsiteY40" fmla="*/ 1720850 h 2895600"/>
                        <a:gd name="connsiteX41" fmla="*/ 1358900 w 1479550"/>
                        <a:gd name="connsiteY41" fmla="*/ 1822450 h 2895600"/>
                        <a:gd name="connsiteX42" fmla="*/ 1358900 w 1479550"/>
                        <a:gd name="connsiteY42" fmla="*/ 1930400 h 2895600"/>
                        <a:gd name="connsiteX43" fmla="*/ 1339850 w 1479550"/>
                        <a:gd name="connsiteY43" fmla="*/ 2070100 h 2895600"/>
                        <a:gd name="connsiteX44" fmla="*/ 1333500 w 1479550"/>
                        <a:gd name="connsiteY44" fmla="*/ 2222500 h 2895600"/>
                        <a:gd name="connsiteX45" fmla="*/ 1314450 w 1479550"/>
                        <a:gd name="connsiteY45" fmla="*/ 2336800 h 2895600"/>
                        <a:gd name="connsiteX46" fmla="*/ 1276350 w 1479550"/>
                        <a:gd name="connsiteY46" fmla="*/ 2501900 h 2895600"/>
                        <a:gd name="connsiteX47" fmla="*/ 1257300 w 1479550"/>
                        <a:gd name="connsiteY47" fmla="*/ 2597150 h 2895600"/>
                        <a:gd name="connsiteX48" fmla="*/ 1231900 w 1479550"/>
                        <a:gd name="connsiteY48" fmla="*/ 2743200 h 2895600"/>
                        <a:gd name="connsiteX49" fmla="*/ 1231900 w 1479550"/>
                        <a:gd name="connsiteY49" fmla="*/ 2832100 h 2895600"/>
                        <a:gd name="connsiteX50" fmla="*/ 1231900 w 1479550"/>
                        <a:gd name="connsiteY50" fmla="*/ 289560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479550" h="2895600">
                          <a:moveTo>
                            <a:pt x="0" y="69850"/>
                          </a:moveTo>
                          <a:lnTo>
                            <a:pt x="127000" y="25400"/>
                          </a:lnTo>
                          <a:lnTo>
                            <a:pt x="273050" y="6350"/>
                          </a:lnTo>
                          <a:lnTo>
                            <a:pt x="400050" y="0"/>
                          </a:lnTo>
                          <a:lnTo>
                            <a:pt x="463550" y="19050"/>
                          </a:lnTo>
                          <a:lnTo>
                            <a:pt x="520700" y="38100"/>
                          </a:lnTo>
                          <a:lnTo>
                            <a:pt x="596900" y="69850"/>
                          </a:lnTo>
                          <a:lnTo>
                            <a:pt x="666750" y="114300"/>
                          </a:lnTo>
                          <a:lnTo>
                            <a:pt x="755650" y="190500"/>
                          </a:lnTo>
                          <a:lnTo>
                            <a:pt x="819150" y="247650"/>
                          </a:lnTo>
                          <a:lnTo>
                            <a:pt x="850900" y="304800"/>
                          </a:lnTo>
                          <a:lnTo>
                            <a:pt x="901700" y="406400"/>
                          </a:lnTo>
                          <a:lnTo>
                            <a:pt x="952500" y="450850"/>
                          </a:lnTo>
                          <a:lnTo>
                            <a:pt x="1003300" y="482600"/>
                          </a:lnTo>
                          <a:lnTo>
                            <a:pt x="1047750" y="558800"/>
                          </a:lnTo>
                          <a:lnTo>
                            <a:pt x="1098550" y="628650"/>
                          </a:lnTo>
                          <a:lnTo>
                            <a:pt x="1130300" y="679450"/>
                          </a:lnTo>
                          <a:lnTo>
                            <a:pt x="1187450" y="723900"/>
                          </a:lnTo>
                          <a:lnTo>
                            <a:pt x="1270000" y="749300"/>
                          </a:lnTo>
                          <a:lnTo>
                            <a:pt x="1358900" y="749300"/>
                          </a:lnTo>
                          <a:lnTo>
                            <a:pt x="1358900" y="723900"/>
                          </a:lnTo>
                          <a:lnTo>
                            <a:pt x="1384300" y="723900"/>
                          </a:lnTo>
                          <a:lnTo>
                            <a:pt x="1422400" y="730250"/>
                          </a:lnTo>
                          <a:lnTo>
                            <a:pt x="1466850" y="762000"/>
                          </a:lnTo>
                          <a:lnTo>
                            <a:pt x="1479550" y="793750"/>
                          </a:lnTo>
                          <a:lnTo>
                            <a:pt x="1441450" y="806450"/>
                          </a:lnTo>
                          <a:lnTo>
                            <a:pt x="1371600" y="806450"/>
                          </a:lnTo>
                          <a:lnTo>
                            <a:pt x="1352550" y="806450"/>
                          </a:lnTo>
                          <a:lnTo>
                            <a:pt x="1333500" y="819150"/>
                          </a:lnTo>
                          <a:lnTo>
                            <a:pt x="1320800" y="844550"/>
                          </a:lnTo>
                          <a:lnTo>
                            <a:pt x="1339850" y="895350"/>
                          </a:lnTo>
                          <a:lnTo>
                            <a:pt x="1352550" y="927100"/>
                          </a:lnTo>
                          <a:lnTo>
                            <a:pt x="1384300" y="1028700"/>
                          </a:lnTo>
                          <a:lnTo>
                            <a:pt x="1397000" y="1092200"/>
                          </a:lnTo>
                          <a:lnTo>
                            <a:pt x="1409700" y="1155700"/>
                          </a:lnTo>
                          <a:lnTo>
                            <a:pt x="1409700" y="1244600"/>
                          </a:lnTo>
                          <a:lnTo>
                            <a:pt x="1409700" y="1314450"/>
                          </a:lnTo>
                          <a:lnTo>
                            <a:pt x="1397000" y="1409700"/>
                          </a:lnTo>
                          <a:lnTo>
                            <a:pt x="1384300" y="1504950"/>
                          </a:lnTo>
                          <a:lnTo>
                            <a:pt x="1358900" y="1638300"/>
                          </a:lnTo>
                          <a:lnTo>
                            <a:pt x="1358900" y="1720850"/>
                          </a:lnTo>
                          <a:lnTo>
                            <a:pt x="1358900" y="1822450"/>
                          </a:lnTo>
                          <a:lnTo>
                            <a:pt x="1358900" y="1930400"/>
                          </a:lnTo>
                          <a:lnTo>
                            <a:pt x="1339850" y="2070100"/>
                          </a:lnTo>
                          <a:lnTo>
                            <a:pt x="1333500" y="2222500"/>
                          </a:lnTo>
                          <a:lnTo>
                            <a:pt x="1314450" y="2336800"/>
                          </a:lnTo>
                          <a:lnTo>
                            <a:pt x="1276350" y="2501900"/>
                          </a:lnTo>
                          <a:lnTo>
                            <a:pt x="1257300" y="2597150"/>
                          </a:lnTo>
                          <a:lnTo>
                            <a:pt x="1231900" y="2743200"/>
                          </a:lnTo>
                          <a:lnTo>
                            <a:pt x="1231900" y="2832100"/>
                          </a:lnTo>
                          <a:lnTo>
                            <a:pt x="1231900" y="2895600"/>
                          </a:lnTo>
                        </a:path>
                      </a:pathLst>
                    </a:cu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sp>
              <p:nvSpPr>
                <p:cNvPr id="20" name="Rectangle 19"/>
                <p:cNvSpPr/>
                <p:nvPr/>
              </p:nvSpPr>
              <p:spPr>
                <a:xfrm>
                  <a:off x="1835696" y="2852936"/>
                  <a:ext cx="144016"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8" name="Rectangle 17"/>
              <p:cNvSpPr/>
              <p:nvPr/>
            </p:nvSpPr>
            <p:spPr>
              <a:xfrm>
                <a:off x="1331641" y="5733256"/>
                <a:ext cx="1296144"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5" name="ZoneTexte 14"/>
            <p:cNvSpPr txBox="1"/>
            <p:nvPr/>
          </p:nvSpPr>
          <p:spPr>
            <a:xfrm>
              <a:off x="1833297" y="2842519"/>
              <a:ext cx="952226" cy="374238"/>
            </a:xfrm>
            <a:prstGeom prst="rect">
              <a:avLst/>
            </a:prstGeom>
            <a:solidFill>
              <a:schemeClr val="tx1">
                <a:lumMod val="50000"/>
                <a:lumOff val="50000"/>
                <a:alpha val="56863"/>
              </a:schemeClr>
            </a:solidFill>
            <a:ln>
              <a:solidFill>
                <a:schemeClr val="bg1"/>
              </a:solidFill>
            </a:ln>
          </p:spPr>
          <p:txBody>
            <a:bodyPr wrap="square" rtlCol="0">
              <a:spAutoFit/>
            </a:bodyPr>
            <a:lstStyle/>
            <a:p>
              <a:pPr algn="ctr"/>
              <a:r>
                <a:rPr lang="fr-FR" sz="1100" b="1" dirty="0">
                  <a:solidFill>
                    <a:schemeClr val="bg1"/>
                  </a:solidFill>
                </a:rPr>
                <a:t>165m</a:t>
              </a:r>
            </a:p>
          </p:txBody>
        </p:sp>
        <p:sp>
          <p:nvSpPr>
            <p:cNvPr id="16" name="ZoneTexte 15"/>
            <p:cNvSpPr txBox="1"/>
            <p:nvPr/>
          </p:nvSpPr>
          <p:spPr>
            <a:xfrm>
              <a:off x="2694761" y="5463228"/>
              <a:ext cx="1872209" cy="286182"/>
            </a:xfrm>
            <a:prstGeom prst="rect">
              <a:avLst/>
            </a:prstGeom>
            <a:solidFill>
              <a:srgbClr val="FFFFFF">
                <a:alpha val="50196"/>
              </a:srgbClr>
            </a:solidFill>
          </p:spPr>
          <p:txBody>
            <a:bodyPr wrap="square" rtlCol="0">
              <a:spAutoFit/>
            </a:bodyPr>
            <a:lstStyle/>
            <a:p>
              <a:pPr algn="r"/>
              <a:r>
                <a:rPr lang="fr-FR" sz="700" i="1" dirty="0"/>
                <a:t>Fond </a:t>
              </a:r>
              <a:r>
                <a:rPr lang="fr-FR" sz="700" i="1" dirty="0" err="1"/>
                <a:t>orthophoto</a:t>
              </a:r>
              <a:r>
                <a:rPr lang="fr-FR" sz="700" i="1" dirty="0"/>
                <a:t> IGN 2011</a:t>
              </a:r>
            </a:p>
          </p:txBody>
        </p:sp>
      </p:grpSp>
      <p:grpSp>
        <p:nvGrpSpPr>
          <p:cNvPr id="33" name="Groupe 32"/>
          <p:cNvGrpSpPr/>
          <p:nvPr/>
        </p:nvGrpSpPr>
        <p:grpSpPr>
          <a:xfrm>
            <a:off x="179512" y="5805264"/>
            <a:ext cx="4464496" cy="864096"/>
            <a:chOff x="179512" y="5805264"/>
            <a:chExt cx="4464496" cy="864096"/>
          </a:xfrm>
        </p:grpSpPr>
        <p:sp>
          <p:nvSpPr>
            <p:cNvPr id="34" name="Rectangle 33"/>
            <p:cNvSpPr/>
            <p:nvPr/>
          </p:nvSpPr>
          <p:spPr>
            <a:xfrm>
              <a:off x="179512" y="5805264"/>
              <a:ext cx="4320480" cy="864096"/>
            </a:xfrm>
            <a:prstGeom prst="rect">
              <a:avLst/>
            </a:prstGeom>
            <a:solidFill>
              <a:srgbClr val="7F7F7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5" name="Connecteur droit 34"/>
            <p:cNvCxnSpPr/>
            <p:nvPr/>
          </p:nvCxnSpPr>
          <p:spPr>
            <a:xfrm>
              <a:off x="251520" y="6093296"/>
              <a:ext cx="36004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ZoneTexte 35"/>
            <p:cNvSpPr txBox="1"/>
            <p:nvPr/>
          </p:nvSpPr>
          <p:spPr>
            <a:xfrm>
              <a:off x="611560" y="5877272"/>
              <a:ext cx="4032448" cy="338554"/>
            </a:xfrm>
            <a:prstGeom prst="rect">
              <a:avLst/>
            </a:prstGeom>
            <a:noFill/>
          </p:spPr>
          <p:txBody>
            <a:bodyPr wrap="square" rtlCol="0">
              <a:spAutoFit/>
            </a:bodyPr>
            <a:lstStyle/>
            <a:p>
              <a:r>
                <a:rPr lang="fr-FR" sz="1600" dirty="0"/>
                <a:t>Trait de cote en 1846 (cadastre napoléonien)</a:t>
              </a:r>
            </a:p>
          </p:txBody>
        </p:sp>
        <p:cxnSp>
          <p:nvCxnSpPr>
            <p:cNvPr id="37" name="Connecteur droit 36"/>
            <p:cNvCxnSpPr/>
            <p:nvPr/>
          </p:nvCxnSpPr>
          <p:spPr>
            <a:xfrm>
              <a:off x="251520" y="6381328"/>
              <a:ext cx="36004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8" name="ZoneTexte 37"/>
            <p:cNvSpPr txBox="1"/>
            <p:nvPr/>
          </p:nvSpPr>
          <p:spPr>
            <a:xfrm>
              <a:off x="611560" y="6165304"/>
              <a:ext cx="4032448" cy="338554"/>
            </a:xfrm>
            <a:prstGeom prst="rect">
              <a:avLst/>
            </a:prstGeom>
            <a:noFill/>
          </p:spPr>
          <p:txBody>
            <a:bodyPr wrap="square" rtlCol="0">
              <a:spAutoFit/>
            </a:bodyPr>
            <a:lstStyle/>
            <a:p>
              <a:r>
                <a:rPr lang="fr-FR" sz="1600" dirty="0"/>
                <a:t>Trait de cote en 2011 (fond </a:t>
              </a:r>
              <a:r>
                <a:rPr lang="fr-FR" sz="1600" dirty="0" err="1"/>
                <a:t>orthophoto</a:t>
              </a:r>
              <a:r>
                <a:rPr lang="fr-FR" sz="1600" dirty="0"/>
                <a:t> IGN)</a:t>
              </a:r>
            </a:p>
          </p:txBody>
        </p:sp>
      </p:grpSp>
      <p:grpSp>
        <p:nvGrpSpPr>
          <p:cNvPr id="4" name="Groupe 3"/>
          <p:cNvGrpSpPr/>
          <p:nvPr/>
        </p:nvGrpSpPr>
        <p:grpSpPr>
          <a:xfrm>
            <a:off x="4566136" y="1431234"/>
            <a:ext cx="4320480" cy="5256584"/>
            <a:chOff x="4644008" y="1477888"/>
            <a:chExt cx="4320480" cy="5256584"/>
          </a:xfrm>
        </p:grpSpPr>
        <p:grpSp>
          <p:nvGrpSpPr>
            <p:cNvPr id="28" name="Groupe 27"/>
            <p:cNvGrpSpPr/>
            <p:nvPr/>
          </p:nvGrpSpPr>
          <p:grpSpPr>
            <a:xfrm>
              <a:off x="4644008" y="1477888"/>
              <a:ext cx="4320480" cy="5256584"/>
              <a:chOff x="4644008" y="1477888"/>
              <a:chExt cx="4320480" cy="5256584"/>
            </a:xfrm>
          </p:grpSpPr>
          <p:pic>
            <p:nvPicPr>
              <p:cNvPr id="29" name="Picture 3" descr="C:\Users\m.deglaire\Desktop\Photos\Autres\Photos aériennes\Photos_aériennes_hélico_2016\3. Focce _Isola (Venzolasca_Lucciana)\GC9P1177.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44008" y="1477888"/>
                <a:ext cx="4320480" cy="5256584"/>
              </a:xfrm>
              <a:prstGeom prst="rect">
                <a:avLst/>
              </a:prstGeom>
              <a:noFill/>
            </p:spPr>
          </p:pic>
          <p:sp>
            <p:nvSpPr>
              <p:cNvPr id="30" name="ZoneTexte 29"/>
              <p:cNvSpPr txBox="1"/>
              <p:nvPr/>
            </p:nvSpPr>
            <p:spPr>
              <a:xfrm>
                <a:off x="6516216" y="6453336"/>
                <a:ext cx="2448272" cy="276999"/>
              </a:xfrm>
              <a:prstGeom prst="rect">
                <a:avLst/>
              </a:prstGeom>
              <a:solidFill>
                <a:srgbClr val="FFFFFF">
                  <a:alpha val="40000"/>
                </a:srgbClr>
              </a:solidFill>
            </p:spPr>
            <p:txBody>
              <a:bodyPr wrap="square" rtlCol="0">
                <a:spAutoFit/>
              </a:bodyPr>
              <a:lstStyle/>
              <a:p>
                <a:pPr algn="r"/>
                <a:r>
                  <a:rPr lang="fr-FR" sz="1200" i="1" dirty="0"/>
                  <a:t>© Michel </a:t>
                </a:r>
                <a:r>
                  <a:rPr lang="fr-FR" sz="1200" i="1" dirty="0" err="1"/>
                  <a:t>Luccioni</a:t>
                </a:r>
                <a:r>
                  <a:rPr lang="fr-FR" sz="1200" i="1" dirty="0"/>
                  <a:t>, </a:t>
                </a:r>
                <a:r>
                  <a:rPr lang="fr-FR" sz="1200" i="1" dirty="0" err="1"/>
                  <a:t>Tanghiccia</a:t>
                </a:r>
                <a:r>
                  <a:rPr lang="fr-FR" sz="1200" i="1" dirty="0"/>
                  <a:t>, 2016</a:t>
                </a:r>
              </a:p>
            </p:txBody>
          </p:sp>
          <p:sp>
            <p:nvSpPr>
              <p:cNvPr id="31" name="Forme libre 30"/>
              <p:cNvSpPr/>
              <p:nvPr/>
            </p:nvSpPr>
            <p:spPr>
              <a:xfrm>
                <a:off x="5443289" y="2209800"/>
                <a:ext cx="2805113" cy="1262063"/>
              </a:xfrm>
              <a:custGeom>
                <a:avLst/>
                <a:gdLst>
                  <a:gd name="connsiteX0" fmla="*/ 2214563 w 2805113"/>
                  <a:gd name="connsiteY0" fmla="*/ 0 h 1262063"/>
                  <a:gd name="connsiteX1" fmla="*/ 2271713 w 2805113"/>
                  <a:gd name="connsiteY1" fmla="*/ 76200 h 1262063"/>
                  <a:gd name="connsiteX2" fmla="*/ 2300288 w 2805113"/>
                  <a:gd name="connsiteY2" fmla="*/ 157163 h 1262063"/>
                  <a:gd name="connsiteX3" fmla="*/ 2300288 w 2805113"/>
                  <a:gd name="connsiteY3" fmla="*/ 219075 h 1262063"/>
                  <a:gd name="connsiteX4" fmla="*/ 2324100 w 2805113"/>
                  <a:gd name="connsiteY4" fmla="*/ 271463 h 1262063"/>
                  <a:gd name="connsiteX5" fmla="*/ 2338388 w 2805113"/>
                  <a:gd name="connsiteY5" fmla="*/ 295275 h 1262063"/>
                  <a:gd name="connsiteX6" fmla="*/ 2357438 w 2805113"/>
                  <a:gd name="connsiteY6" fmla="*/ 361950 h 1262063"/>
                  <a:gd name="connsiteX7" fmla="*/ 2362200 w 2805113"/>
                  <a:gd name="connsiteY7" fmla="*/ 414338 h 1262063"/>
                  <a:gd name="connsiteX8" fmla="*/ 2371725 w 2805113"/>
                  <a:gd name="connsiteY8" fmla="*/ 461963 h 1262063"/>
                  <a:gd name="connsiteX9" fmla="*/ 2405063 w 2805113"/>
                  <a:gd name="connsiteY9" fmla="*/ 528638 h 1262063"/>
                  <a:gd name="connsiteX10" fmla="*/ 2447925 w 2805113"/>
                  <a:gd name="connsiteY10" fmla="*/ 576263 h 1262063"/>
                  <a:gd name="connsiteX11" fmla="*/ 2552700 w 2805113"/>
                  <a:gd name="connsiteY11" fmla="*/ 657225 h 1262063"/>
                  <a:gd name="connsiteX12" fmla="*/ 2586038 w 2805113"/>
                  <a:gd name="connsiteY12" fmla="*/ 695325 h 1262063"/>
                  <a:gd name="connsiteX13" fmla="*/ 2609850 w 2805113"/>
                  <a:gd name="connsiteY13" fmla="*/ 785813 h 1262063"/>
                  <a:gd name="connsiteX14" fmla="*/ 2647950 w 2805113"/>
                  <a:gd name="connsiteY14" fmla="*/ 881063 h 1262063"/>
                  <a:gd name="connsiteX15" fmla="*/ 2690813 w 2805113"/>
                  <a:gd name="connsiteY15" fmla="*/ 971550 h 1262063"/>
                  <a:gd name="connsiteX16" fmla="*/ 2757488 w 2805113"/>
                  <a:gd name="connsiteY16" fmla="*/ 1071563 h 1262063"/>
                  <a:gd name="connsiteX17" fmla="*/ 2790825 w 2805113"/>
                  <a:gd name="connsiteY17" fmla="*/ 1143000 h 1262063"/>
                  <a:gd name="connsiteX18" fmla="*/ 2805113 w 2805113"/>
                  <a:gd name="connsiteY18" fmla="*/ 1195388 h 1262063"/>
                  <a:gd name="connsiteX19" fmla="*/ 2795588 w 2805113"/>
                  <a:gd name="connsiteY19" fmla="*/ 1257300 h 1262063"/>
                  <a:gd name="connsiteX20" fmla="*/ 2747963 w 2805113"/>
                  <a:gd name="connsiteY20" fmla="*/ 1262063 h 1262063"/>
                  <a:gd name="connsiteX21" fmla="*/ 2647950 w 2805113"/>
                  <a:gd name="connsiteY21" fmla="*/ 1228725 h 1262063"/>
                  <a:gd name="connsiteX22" fmla="*/ 2662238 w 2805113"/>
                  <a:gd name="connsiteY22" fmla="*/ 1162050 h 1262063"/>
                  <a:gd name="connsiteX23" fmla="*/ 2652713 w 2805113"/>
                  <a:gd name="connsiteY23" fmla="*/ 1090613 h 1262063"/>
                  <a:gd name="connsiteX24" fmla="*/ 2619375 w 2805113"/>
                  <a:gd name="connsiteY24" fmla="*/ 1009650 h 1262063"/>
                  <a:gd name="connsiteX25" fmla="*/ 2590800 w 2805113"/>
                  <a:gd name="connsiteY25" fmla="*/ 952500 h 1262063"/>
                  <a:gd name="connsiteX26" fmla="*/ 2562225 w 2805113"/>
                  <a:gd name="connsiteY26" fmla="*/ 881063 h 1262063"/>
                  <a:gd name="connsiteX27" fmla="*/ 2528888 w 2805113"/>
                  <a:gd name="connsiteY27" fmla="*/ 814388 h 1262063"/>
                  <a:gd name="connsiteX28" fmla="*/ 2500313 w 2805113"/>
                  <a:gd name="connsiteY28" fmla="*/ 766763 h 1262063"/>
                  <a:gd name="connsiteX29" fmla="*/ 2447925 w 2805113"/>
                  <a:gd name="connsiteY29" fmla="*/ 752475 h 1262063"/>
                  <a:gd name="connsiteX30" fmla="*/ 2352675 w 2805113"/>
                  <a:gd name="connsiteY30" fmla="*/ 733425 h 1262063"/>
                  <a:gd name="connsiteX31" fmla="*/ 2266950 w 2805113"/>
                  <a:gd name="connsiteY31" fmla="*/ 719138 h 1262063"/>
                  <a:gd name="connsiteX32" fmla="*/ 2171700 w 2805113"/>
                  <a:gd name="connsiteY32" fmla="*/ 709613 h 1262063"/>
                  <a:gd name="connsiteX33" fmla="*/ 2033588 w 2805113"/>
                  <a:gd name="connsiteY33" fmla="*/ 719138 h 1262063"/>
                  <a:gd name="connsiteX34" fmla="*/ 1962150 w 2805113"/>
                  <a:gd name="connsiteY34" fmla="*/ 728663 h 1262063"/>
                  <a:gd name="connsiteX35" fmla="*/ 1885950 w 2805113"/>
                  <a:gd name="connsiteY35" fmla="*/ 728663 h 1262063"/>
                  <a:gd name="connsiteX36" fmla="*/ 1804988 w 2805113"/>
                  <a:gd name="connsiteY36" fmla="*/ 728663 h 1262063"/>
                  <a:gd name="connsiteX37" fmla="*/ 1728788 w 2805113"/>
                  <a:gd name="connsiteY37" fmla="*/ 738188 h 1262063"/>
                  <a:gd name="connsiteX38" fmla="*/ 1633538 w 2805113"/>
                  <a:gd name="connsiteY38" fmla="*/ 738188 h 1262063"/>
                  <a:gd name="connsiteX39" fmla="*/ 1566863 w 2805113"/>
                  <a:gd name="connsiteY39" fmla="*/ 733425 h 1262063"/>
                  <a:gd name="connsiteX40" fmla="*/ 1476375 w 2805113"/>
                  <a:gd name="connsiteY40" fmla="*/ 738188 h 1262063"/>
                  <a:gd name="connsiteX41" fmla="*/ 1381125 w 2805113"/>
                  <a:gd name="connsiteY41" fmla="*/ 757238 h 1262063"/>
                  <a:gd name="connsiteX42" fmla="*/ 1290638 w 2805113"/>
                  <a:gd name="connsiteY42" fmla="*/ 771525 h 1262063"/>
                  <a:gd name="connsiteX43" fmla="*/ 1209675 w 2805113"/>
                  <a:gd name="connsiteY43" fmla="*/ 757238 h 1262063"/>
                  <a:gd name="connsiteX44" fmla="*/ 1119188 w 2805113"/>
                  <a:gd name="connsiteY44" fmla="*/ 723900 h 1262063"/>
                  <a:gd name="connsiteX45" fmla="*/ 1023938 w 2805113"/>
                  <a:gd name="connsiteY45" fmla="*/ 704850 h 1262063"/>
                  <a:gd name="connsiteX46" fmla="*/ 823913 w 2805113"/>
                  <a:gd name="connsiteY46" fmla="*/ 676275 h 1262063"/>
                  <a:gd name="connsiteX47" fmla="*/ 690563 w 2805113"/>
                  <a:gd name="connsiteY47" fmla="*/ 685800 h 1262063"/>
                  <a:gd name="connsiteX48" fmla="*/ 604838 w 2805113"/>
                  <a:gd name="connsiteY48" fmla="*/ 709613 h 1262063"/>
                  <a:gd name="connsiteX49" fmla="*/ 514350 w 2805113"/>
                  <a:gd name="connsiteY49" fmla="*/ 728663 h 1262063"/>
                  <a:gd name="connsiteX50" fmla="*/ 409575 w 2805113"/>
                  <a:gd name="connsiteY50" fmla="*/ 728663 h 1262063"/>
                  <a:gd name="connsiteX51" fmla="*/ 328613 w 2805113"/>
                  <a:gd name="connsiteY51" fmla="*/ 728663 h 1262063"/>
                  <a:gd name="connsiteX52" fmla="*/ 233363 w 2805113"/>
                  <a:gd name="connsiteY52" fmla="*/ 766763 h 1262063"/>
                  <a:gd name="connsiteX53" fmla="*/ 114300 w 2805113"/>
                  <a:gd name="connsiteY53" fmla="*/ 762000 h 1262063"/>
                  <a:gd name="connsiteX54" fmla="*/ 0 w 2805113"/>
                  <a:gd name="connsiteY54" fmla="*/ 742950 h 126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05113" h="1262063">
                    <a:moveTo>
                      <a:pt x="2214563" y="0"/>
                    </a:moveTo>
                    <a:lnTo>
                      <a:pt x="2271713" y="76200"/>
                    </a:lnTo>
                    <a:lnTo>
                      <a:pt x="2300288" y="157163"/>
                    </a:lnTo>
                    <a:lnTo>
                      <a:pt x="2300288" y="219075"/>
                    </a:lnTo>
                    <a:lnTo>
                      <a:pt x="2324100" y="271463"/>
                    </a:lnTo>
                    <a:lnTo>
                      <a:pt x="2338388" y="295275"/>
                    </a:lnTo>
                    <a:lnTo>
                      <a:pt x="2357438" y="361950"/>
                    </a:lnTo>
                    <a:lnTo>
                      <a:pt x="2362200" y="414338"/>
                    </a:lnTo>
                    <a:lnTo>
                      <a:pt x="2371725" y="461963"/>
                    </a:lnTo>
                    <a:lnTo>
                      <a:pt x="2405063" y="528638"/>
                    </a:lnTo>
                    <a:lnTo>
                      <a:pt x="2447925" y="576263"/>
                    </a:lnTo>
                    <a:lnTo>
                      <a:pt x="2552700" y="657225"/>
                    </a:lnTo>
                    <a:lnTo>
                      <a:pt x="2586038" y="695325"/>
                    </a:lnTo>
                    <a:lnTo>
                      <a:pt x="2609850" y="785813"/>
                    </a:lnTo>
                    <a:lnTo>
                      <a:pt x="2647950" y="881063"/>
                    </a:lnTo>
                    <a:lnTo>
                      <a:pt x="2690813" y="971550"/>
                    </a:lnTo>
                    <a:lnTo>
                      <a:pt x="2757488" y="1071563"/>
                    </a:lnTo>
                    <a:lnTo>
                      <a:pt x="2790825" y="1143000"/>
                    </a:lnTo>
                    <a:lnTo>
                      <a:pt x="2805113" y="1195388"/>
                    </a:lnTo>
                    <a:lnTo>
                      <a:pt x="2795588" y="1257300"/>
                    </a:lnTo>
                    <a:lnTo>
                      <a:pt x="2747963" y="1262063"/>
                    </a:lnTo>
                    <a:lnTo>
                      <a:pt x="2647950" y="1228725"/>
                    </a:lnTo>
                    <a:lnTo>
                      <a:pt x="2662238" y="1162050"/>
                    </a:lnTo>
                    <a:lnTo>
                      <a:pt x="2652713" y="1090613"/>
                    </a:lnTo>
                    <a:lnTo>
                      <a:pt x="2619375" y="1009650"/>
                    </a:lnTo>
                    <a:lnTo>
                      <a:pt x="2590800" y="952500"/>
                    </a:lnTo>
                    <a:lnTo>
                      <a:pt x="2562225" y="881063"/>
                    </a:lnTo>
                    <a:lnTo>
                      <a:pt x="2528888" y="814388"/>
                    </a:lnTo>
                    <a:lnTo>
                      <a:pt x="2500313" y="766763"/>
                    </a:lnTo>
                    <a:lnTo>
                      <a:pt x="2447925" y="752475"/>
                    </a:lnTo>
                    <a:lnTo>
                      <a:pt x="2352675" y="733425"/>
                    </a:lnTo>
                    <a:lnTo>
                      <a:pt x="2266950" y="719138"/>
                    </a:lnTo>
                    <a:lnTo>
                      <a:pt x="2171700" y="709613"/>
                    </a:lnTo>
                    <a:lnTo>
                      <a:pt x="2033588" y="719138"/>
                    </a:lnTo>
                    <a:lnTo>
                      <a:pt x="1962150" y="728663"/>
                    </a:lnTo>
                    <a:lnTo>
                      <a:pt x="1885950" y="728663"/>
                    </a:lnTo>
                    <a:lnTo>
                      <a:pt x="1804988" y="728663"/>
                    </a:lnTo>
                    <a:lnTo>
                      <a:pt x="1728788" y="738188"/>
                    </a:lnTo>
                    <a:lnTo>
                      <a:pt x="1633538" y="738188"/>
                    </a:lnTo>
                    <a:lnTo>
                      <a:pt x="1566863" y="733425"/>
                    </a:lnTo>
                    <a:lnTo>
                      <a:pt x="1476375" y="738188"/>
                    </a:lnTo>
                    <a:lnTo>
                      <a:pt x="1381125" y="757238"/>
                    </a:lnTo>
                    <a:lnTo>
                      <a:pt x="1290638" y="771525"/>
                    </a:lnTo>
                    <a:lnTo>
                      <a:pt x="1209675" y="757238"/>
                    </a:lnTo>
                    <a:lnTo>
                      <a:pt x="1119188" y="723900"/>
                    </a:lnTo>
                    <a:lnTo>
                      <a:pt x="1023938" y="704850"/>
                    </a:lnTo>
                    <a:lnTo>
                      <a:pt x="823913" y="676275"/>
                    </a:lnTo>
                    <a:lnTo>
                      <a:pt x="690563" y="685800"/>
                    </a:lnTo>
                    <a:lnTo>
                      <a:pt x="604838" y="709613"/>
                    </a:lnTo>
                    <a:lnTo>
                      <a:pt x="514350" y="728663"/>
                    </a:lnTo>
                    <a:lnTo>
                      <a:pt x="409575" y="728663"/>
                    </a:lnTo>
                    <a:lnTo>
                      <a:pt x="328613" y="728663"/>
                    </a:lnTo>
                    <a:lnTo>
                      <a:pt x="233363" y="766763"/>
                    </a:lnTo>
                    <a:lnTo>
                      <a:pt x="114300" y="762000"/>
                    </a:lnTo>
                    <a:lnTo>
                      <a:pt x="0" y="742950"/>
                    </a:lnTo>
                  </a:path>
                </a:pathLst>
              </a:cu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2" name="Forme libre 31"/>
              <p:cNvSpPr/>
              <p:nvPr/>
            </p:nvSpPr>
            <p:spPr>
              <a:xfrm>
                <a:off x="5414714" y="3152775"/>
                <a:ext cx="3333750" cy="3257550"/>
              </a:xfrm>
              <a:custGeom>
                <a:avLst/>
                <a:gdLst>
                  <a:gd name="connsiteX0" fmla="*/ 0 w 3333750"/>
                  <a:gd name="connsiteY0" fmla="*/ 0 h 3257550"/>
                  <a:gd name="connsiteX1" fmla="*/ 238125 w 3333750"/>
                  <a:gd name="connsiteY1" fmla="*/ 76200 h 3257550"/>
                  <a:gd name="connsiteX2" fmla="*/ 485775 w 3333750"/>
                  <a:gd name="connsiteY2" fmla="*/ 142875 h 3257550"/>
                  <a:gd name="connsiteX3" fmla="*/ 657225 w 3333750"/>
                  <a:gd name="connsiteY3" fmla="*/ 152400 h 3257550"/>
                  <a:gd name="connsiteX4" fmla="*/ 781050 w 3333750"/>
                  <a:gd name="connsiteY4" fmla="*/ 142875 h 3257550"/>
                  <a:gd name="connsiteX5" fmla="*/ 895350 w 3333750"/>
                  <a:gd name="connsiteY5" fmla="*/ 171450 h 3257550"/>
                  <a:gd name="connsiteX6" fmla="*/ 1009650 w 3333750"/>
                  <a:gd name="connsiteY6" fmla="*/ 219075 h 3257550"/>
                  <a:gd name="connsiteX7" fmla="*/ 1076325 w 3333750"/>
                  <a:gd name="connsiteY7" fmla="*/ 266700 h 3257550"/>
                  <a:gd name="connsiteX8" fmla="*/ 1228725 w 3333750"/>
                  <a:gd name="connsiteY8" fmla="*/ 333375 h 3257550"/>
                  <a:gd name="connsiteX9" fmla="*/ 1343025 w 3333750"/>
                  <a:gd name="connsiteY9" fmla="*/ 409575 h 3257550"/>
                  <a:gd name="connsiteX10" fmla="*/ 1533525 w 3333750"/>
                  <a:gd name="connsiteY10" fmla="*/ 447675 h 3257550"/>
                  <a:gd name="connsiteX11" fmla="*/ 1771650 w 3333750"/>
                  <a:gd name="connsiteY11" fmla="*/ 476250 h 3257550"/>
                  <a:gd name="connsiteX12" fmla="*/ 1952625 w 3333750"/>
                  <a:gd name="connsiteY12" fmla="*/ 476250 h 3257550"/>
                  <a:gd name="connsiteX13" fmla="*/ 2114550 w 3333750"/>
                  <a:gd name="connsiteY13" fmla="*/ 495300 h 3257550"/>
                  <a:gd name="connsiteX14" fmla="*/ 2305050 w 3333750"/>
                  <a:gd name="connsiteY14" fmla="*/ 533400 h 3257550"/>
                  <a:gd name="connsiteX15" fmla="*/ 2533650 w 3333750"/>
                  <a:gd name="connsiteY15" fmla="*/ 619125 h 3257550"/>
                  <a:gd name="connsiteX16" fmla="*/ 2714625 w 3333750"/>
                  <a:gd name="connsiteY16" fmla="*/ 685800 h 3257550"/>
                  <a:gd name="connsiteX17" fmla="*/ 2867025 w 3333750"/>
                  <a:gd name="connsiteY17" fmla="*/ 723900 h 3257550"/>
                  <a:gd name="connsiteX18" fmla="*/ 3152775 w 3333750"/>
                  <a:gd name="connsiteY18" fmla="*/ 790575 h 3257550"/>
                  <a:gd name="connsiteX19" fmla="*/ 3314700 w 3333750"/>
                  <a:gd name="connsiteY19" fmla="*/ 857250 h 3257550"/>
                  <a:gd name="connsiteX20" fmla="*/ 3333750 w 3333750"/>
                  <a:gd name="connsiteY20" fmla="*/ 1009650 h 3257550"/>
                  <a:gd name="connsiteX21" fmla="*/ 3314700 w 3333750"/>
                  <a:gd name="connsiteY21" fmla="*/ 1190625 h 3257550"/>
                  <a:gd name="connsiteX22" fmla="*/ 3276600 w 3333750"/>
                  <a:gd name="connsiteY22" fmla="*/ 1457325 h 3257550"/>
                  <a:gd name="connsiteX23" fmla="*/ 3267075 w 3333750"/>
                  <a:gd name="connsiteY23" fmla="*/ 1600200 h 3257550"/>
                  <a:gd name="connsiteX24" fmla="*/ 3248025 w 3333750"/>
                  <a:gd name="connsiteY24" fmla="*/ 1790700 h 3257550"/>
                  <a:gd name="connsiteX25" fmla="*/ 3248025 w 3333750"/>
                  <a:gd name="connsiteY25" fmla="*/ 1952625 h 3257550"/>
                  <a:gd name="connsiteX26" fmla="*/ 3219450 w 3333750"/>
                  <a:gd name="connsiteY26" fmla="*/ 2190750 h 3257550"/>
                  <a:gd name="connsiteX27" fmla="*/ 3143250 w 3333750"/>
                  <a:gd name="connsiteY27" fmla="*/ 2524125 h 3257550"/>
                  <a:gd name="connsiteX28" fmla="*/ 3086100 w 3333750"/>
                  <a:gd name="connsiteY28" fmla="*/ 2724150 h 3257550"/>
                  <a:gd name="connsiteX29" fmla="*/ 2981325 w 3333750"/>
                  <a:gd name="connsiteY29" fmla="*/ 2962275 h 3257550"/>
                  <a:gd name="connsiteX30" fmla="*/ 2886075 w 3333750"/>
                  <a:gd name="connsiteY30" fmla="*/ 3095625 h 3257550"/>
                  <a:gd name="connsiteX31" fmla="*/ 2781300 w 3333750"/>
                  <a:gd name="connsiteY31" fmla="*/ 3257550 h 32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333750" h="3257550">
                    <a:moveTo>
                      <a:pt x="0" y="0"/>
                    </a:moveTo>
                    <a:lnTo>
                      <a:pt x="238125" y="76200"/>
                    </a:lnTo>
                    <a:lnTo>
                      <a:pt x="485775" y="142875"/>
                    </a:lnTo>
                    <a:lnTo>
                      <a:pt x="657225" y="152400"/>
                    </a:lnTo>
                    <a:lnTo>
                      <a:pt x="781050" y="142875"/>
                    </a:lnTo>
                    <a:lnTo>
                      <a:pt x="895350" y="171450"/>
                    </a:lnTo>
                    <a:lnTo>
                      <a:pt x="1009650" y="219075"/>
                    </a:lnTo>
                    <a:lnTo>
                      <a:pt x="1076325" y="266700"/>
                    </a:lnTo>
                    <a:lnTo>
                      <a:pt x="1228725" y="333375"/>
                    </a:lnTo>
                    <a:lnTo>
                      <a:pt x="1343025" y="409575"/>
                    </a:lnTo>
                    <a:lnTo>
                      <a:pt x="1533525" y="447675"/>
                    </a:lnTo>
                    <a:lnTo>
                      <a:pt x="1771650" y="476250"/>
                    </a:lnTo>
                    <a:lnTo>
                      <a:pt x="1952625" y="476250"/>
                    </a:lnTo>
                    <a:lnTo>
                      <a:pt x="2114550" y="495300"/>
                    </a:lnTo>
                    <a:lnTo>
                      <a:pt x="2305050" y="533400"/>
                    </a:lnTo>
                    <a:lnTo>
                      <a:pt x="2533650" y="619125"/>
                    </a:lnTo>
                    <a:lnTo>
                      <a:pt x="2714625" y="685800"/>
                    </a:lnTo>
                    <a:lnTo>
                      <a:pt x="2867025" y="723900"/>
                    </a:lnTo>
                    <a:lnTo>
                      <a:pt x="3152775" y="790575"/>
                    </a:lnTo>
                    <a:lnTo>
                      <a:pt x="3314700" y="857250"/>
                    </a:lnTo>
                    <a:lnTo>
                      <a:pt x="3333750" y="1009650"/>
                    </a:lnTo>
                    <a:lnTo>
                      <a:pt x="3314700" y="1190625"/>
                    </a:lnTo>
                    <a:lnTo>
                      <a:pt x="3276600" y="1457325"/>
                    </a:lnTo>
                    <a:lnTo>
                      <a:pt x="3267075" y="1600200"/>
                    </a:lnTo>
                    <a:lnTo>
                      <a:pt x="3248025" y="1790700"/>
                    </a:lnTo>
                    <a:lnTo>
                      <a:pt x="3248025" y="1952625"/>
                    </a:lnTo>
                    <a:lnTo>
                      <a:pt x="3219450" y="2190750"/>
                    </a:lnTo>
                    <a:lnTo>
                      <a:pt x="3143250" y="2524125"/>
                    </a:lnTo>
                    <a:lnTo>
                      <a:pt x="3086100" y="2724150"/>
                    </a:lnTo>
                    <a:lnTo>
                      <a:pt x="2981325" y="2962275"/>
                    </a:lnTo>
                    <a:lnTo>
                      <a:pt x="2886075" y="3095625"/>
                    </a:lnTo>
                    <a:lnTo>
                      <a:pt x="2781300" y="3257550"/>
                    </a:lnTo>
                  </a:path>
                </a:pathLst>
              </a:custGeom>
              <a:no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
          <p:nvSpPr>
            <p:cNvPr id="39" name="Flèche droite à entaille 38"/>
            <p:cNvSpPr/>
            <p:nvPr/>
          </p:nvSpPr>
          <p:spPr>
            <a:xfrm rot="5400000">
              <a:off x="4932040" y="1772816"/>
              <a:ext cx="504056" cy="504056"/>
            </a:xfrm>
            <a:prstGeom prst="notchedRight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Flèche droite à entaille 39"/>
            <p:cNvSpPr/>
            <p:nvPr/>
          </p:nvSpPr>
          <p:spPr>
            <a:xfrm rot="5400000">
              <a:off x="5580112" y="1772816"/>
              <a:ext cx="504056" cy="504056"/>
            </a:xfrm>
            <a:prstGeom prst="notched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Flèche droite à entaille 40"/>
            <p:cNvSpPr/>
            <p:nvPr/>
          </p:nvSpPr>
          <p:spPr>
            <a:xfrm rot="5400000">
              <a:off x="6300192" y="1772816"/>
              <a:ext cx="504056" cy="504056"/>
            </a:xfrm>
            <a:prstGeom prst="notched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2" name="ZoneTexte 41"/>
          <p:cNvSpPr txBox="1"/>
          <p:nvPr/>
        </p:nvSpPr>
        <p:spPr>
          <a:xfrm>
            <a:off x="4108242" y="1485067"/>
            <a:ext cx="3445853" cy="276999"/>
          </a:xfrm>
          <a:prstGeom prst="rect">
            <a:avLst/>
          </a:prstGeom>
          <a:noFill/>
        </p:spPr>
        <p:txBody>
          <a:bodyPr wrap="square" rtlCol="0">
            <a:spAutoFit/>
          </a:bodyPr>
          <a:lstStyle/>
          <a:p>
            <a:pPr algn="ctr"/>
            <a:r>
              <a:rPr lang="fr-FR" sz="1200" dirty="0" err="1" smtClean="0"/>
              <a:t>Neolithique</a:t>
            </a:r>
            <a:r>
              <a:rPr lang="fr-FR" sz="1200" dirty="0" smtClean="0"/>
              <a:t>   Antiquité     Moyen âge   </a:t>
            </a:r>
            <a:endParaRPr lang="fr-FR" sz="1200" dirty="0"/>
          </a:p>
        </p:txBody>
      </p:sp>
      <p:sp>
        <p:nvSpPr>
          <p:cNvPr id="43" name="ZoneTexte 42"/>
          <p:cNvSpPr txBox="1"/>
          <p:nvPr/>
        </p:nvSpPr>
        <p:spPr>
          <a:xfrm>
            <a:off x="6833888" y="-11906"/>
            <a:ext cx="2211924" cy="646331"/>
          </a:xfrm>
          <a:prstGeom prst="rect">
            <a:avLst/>
          </a:prstGeom>
          <a:noFill/>
        </p:spPr>
        <p:txBody>
          <a:bodyPr wrap="square" rtlCol="0">
            <a:spAutoFit/>
          </a:bodyPr>
          <a:lstStyle/>
          <a:p>
            <a:r>
              <a:rPr lang="fr-FR" dirty="0" smtClean="0"/>
              <a:t>Comment ? Analyse cartographique</a:t>
            </a:r>
            <a:endParaRPr lang="fr-FR" dirty="0"/>
          </a:p>
        </p:txBody>
      </p:sp>
      <p:sp>
        <p:nvSpPr>
          <p:cNvPr id="44" name="ZoneTexte 43"/>
          <p:cNvSpPr txBox="1"/>
          <p:nvPr/>
        </p:nvSpPr>
        <p:spPr>
          <a:xfrm>
            <a:off x="0" y="5148189"/>
            <a:ext cx="4581032" cy="369332"/>
          </a:xfrm>
          <a:prstGeom prst="rect">
            <a:avLst/>
          </a:prstGeom>
          <a:noFill/>
        </p:spPr>
        <p:txBody>
          <a:bodyPr wrap="square" rtlCol="0">
            <a:spAutoFit/>
          </a:bodyPr>
          <a:lstStyle/>
          <a:p>
            <a:pPr algn="ctr"/>
            <a:r>
              <a:rPr lang="fr-FR" dirty="0" smtClean="0"/>
              <a:t>Erosion, accrétion, les deux ?</a:t>
            </a:r>
          </a:p>
        </p:txBody>
      </p:sp>
    </p:spTree>
    <p:extLst>
      <p:ext uri="{BB962C8B-B14F-4D97-AF65-F5344CB8AC3E}">
        <p14:creationId xmlns:p14="http://schemas.microsoft.com/office/powerpoint/2010/main" val="28387325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e 24"/>
          <p:cNvGrpSpPr/>
          <p:nvPr/>
        </p:nvGrpSpPr>
        <p:grpSpPr>
          <a:xfrm>
            <a:off x="251520" y="1350059"/>
            <a:ext cx="3744416" cy="5319301"/>
            <a:chOff x="323528" y="692696"/>
            <a:chExt cx="3744416" cy="5760640"/>
          </a:xfrm>
        </p:grpSpPr>
        <p:pic>
          <p:nvPicPr>
            <p:cNvPr id="2" name="Picture 2"/>
            <p:cNvPicPr>
              <a:picLocks noChangeAspect="1" noChangeArrowheads="1"/>
            </p:cNvPicPr>
            <p:nvPr/>
          </p:nvPicPr>
          <p:blipFill>
            <a:blip r:embed="rId3" cstate="email"/>
            <a:srcRect/>
            <a:stretch>
              <a:fillRect/>
            </a:stretch>
          </p:blipFill>
          <p:spPr bwMode="auto">
            <a:xfrm>
              <a:off x="323528" y="692696"/>
              <a:ext cx="3744416" cy="5760640"/>
            </a:xfrm>
            <a:prstGeom prst="rect">
              <a:avLst/>
            </a:prstGeom>
            <a:noFill/>
            <a:ln w="9525">
              <a:noFill/>
              <a:miter lim="800000"/>
              <a:headEnd/>
              <a:tailEnd/>
            </a:ln>
          </p:spPr>
        </p:pic>
        <p:cxnSp>
          <p:nvCxnSpPr>
            <p:cNvPr id="6" name="Connecteur droit avec flèche 5"/>
            <p:cNvCxnSpPr/>
            <p:nvPr/>
          </p:nvCxnSpPr>
          <p:spPr>
            <a:xfrm>
              <a:off x="1331640" y="3068960"/>
              <a:ext cx="1512168" cy="72008"/>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1619672" y="3275692"/>
              <a:ext cx="806490" cy="369332"/>
            </a:xfrm>
            <a:prstGeom prst="rect">
              <a:avLst/>
            </a:prstGeom>
            <a:solidFill>
              <a:schemeClr val="bg1">
                <a:alpha val="56863"/>
              </a:schemeClr>
            </a:solidFill>
          </p:spPr>
          <p:txBody>
            <a:bodyPr wrap="square" rtlCol="0">
              <a:spAutoFit/>
            </a:bodyPr>
            <a:lstStyle/>
            <a:p>
              <a:pPr algn="ctr"/>
              <a:r>
                <a:rPr lang="fr-FR" b="1" dirty="0">
                  <a:solidFill>
                    <a:srgbClr val="FF0000"/>
                  </a:solidFill>
                </a:rPr>
                <a:t>180 m</a:t>
              </a:r>
            </a:p>
          </p:txBody>
        </p:sp>
        <p:sp>
          <p:nvSpPr>
            <p:cNvPr id="9" name="ZoneTexte 8"/>
            <p:cNvSpPr txBox="1"/>
            <p:nvPr/>
          </p:nvSpPr>
          <p:spPr>
            <a:xfrm>
              <a:off x="1691680" y="6114782"/>
              <a:ext cx="2376264" cy="338554"/>
            </a:xfrm>
            <a:prstGeom prst="rect">
              <a:avLst/>
            </a:prstGeom>
            <a:solidFill>
              <a:srgbClr val="FFFFFF">
                <a:alpha val="50196"/>
              </a:srgbClr>
            </a:solidFill>
          </p:spPr>
          <p:txBody>
            <a:bodyPr wrap="square" rtlCol="0">
              <a:spAutoFit/>
            </a:bodyPr>
            <a:lstStyle/>
            <a:p>
              <a:pPr algn="r"/>
              <a:r>
                <a:rPr lang="fr-FR" sz="1600" b="1" i="1" dirty="0"/>
                <a:t>Fond </a:t>
              </a:r>
              <a:r>
                <a:rPr lang="fr-FR" sz="1600" b="1" i="1" dirty="0" err="1"/>
                <a:t>othophoto</a:t>
              </a:r>
              <a:r>
                <a:rPr lang="fr-FR" sz="1600" b="1" i="1" dirty="0"/>
                <a:t> IGN 2011</a:t>
              </a:r>
            </a:p>
          </p:txBody>
        </p:sp>
        <p:sp>
          <p:nvSpPr>
            <p:cNvPr id="18" name="Forme libre 17"/>
            <p:cNvSpPr/>
            <p:nvPr/>
          </p:nvSpPr>
          <p:spPr>
            <a:xfrm>
              <a:off x="899592" y="692696"/>
              <a:ext cx="924910" cy="5738648"/>
            </a:xfrm>
            <a:custGeom>
              <a:avLst/>
              <a:gdLst>
                <a:gd name="connsiteX0" fmla="*/ 924910 w 924910"/>
                <a:gd name="connsiteY0" fmla="*/ 0 h 5738648"/>
                <a:gd name="connsiteX1" fmla="*/ 861848 w 924910"/>
                <a:gd name="connsiteY1" fmla="*/ 325820 h 5738648"/>
                <a:gd name="connsiteX2" fmla="*/ 714703 w 924910"/>
                <a:gd name="connsiteY2" fmla="*/ 788276 h 5738648"/>
                <a:gd name="connsiteX3" fmla="*/ 651641 w 924910"/>
                <a:gd name="connsiteY3" fmla="*/ 1135117 h 5738648"/>
                <a:gd name="connsiteX4" fmla="*/ 578069 w 924910"/>
                <a:gd name="connsiteY4" fmla="*/ 1502979 h 5738648"/>
                <a:gd name="connsiteX5" fmla="*/ 483476 w 924910"/>
                <a:gd name="connsiteY5" fmla="*/ 1923393 h 5738648"/>
                <a:gd name="connsiteX6" fmla="*/ 430924 w 924910"/>
                <a:gd name="connsiteY6" fmla="*/ 2259724 h 5738648"/>
                <a:gd name="connsiteX7" fmla="*/ 357351 w 924910"/>
                <a:gd name="connsiteY7" fmla="*/ 2858813 h 5738648"/>
                <a:gd name="connsiteX8" fmla="*/ 304800 w 924910"/>
                <a:gd name="connsiteY8" fmla="*/ 3037489 h 5738648"/>
                <a:gd name="connsiteX9" fmla="*/ 304800 w 924910"/>
                <a:gd name="connsiteY9" fmla="*/ 3216165 h 5738648"/>
                <a:gd name="connsiteX10" fmla="*/ 304800 w 924910"/>
                <a:gd name="connsiteY10" fmla="*/ 3415862 h 5738648"/>
                <a:gd name="connsiteX11" fmla="*/ 273269 w 924910"/>
                <a:gd name="connsiteY11" fmla="*/ 3563007 h 5738648"/>
                <a:gd name="connsiteX12" fmla="*/ 241738 w 924910"/>
                <a:gd name="connsiteY12" fmla="*/ 3720662 h 5738648"/>
                <a:gd name="connsiteX13" fmla="*/ 189186 w 924910"/>
                <a:gd name="connsiteY13" fmla="*/ 3878317 h 5738648"/>
                <a:gd name="connsiteX14" fmla="*/ 210207 w 924910"/>
                <a:gd name="connsiteY14" fmla="*/ 4099034 h 5738648"/>
                <a:gd name="connsiteX15" fmla="*/ 252248 w 924910"/>
                <a:gd name="connsiteY15" fmla="*/ 4330262 h 5738648"/>
                <a:gd name="connsiteX16" fmla="*/ 252248 w 924910"/>
                <a:gd name="connsiteY16" fmla="*/ 4487917 h 5738648"/>
                <a:gd name="connsiteX17" fmla="*/ 220717 w 924910"/>
                <a:gd name="connsiteY17" fmla="*/ 4677103 h 5738648"/>
                <a:gd name="connsiteX18" fmla="*/ 168165 w 924910"/>
                <a:gd name="connsiteY18" fmla="*/ 4992413 h 5738648"/>
                <a:gd name="connsiteX19" fmla="*/ 94593 w 924910"/>
                <a:gd name="connsiteY19" fmla="*/ 5370786 h 5738648"/>
                <a:gd name="connsiteX20" fmla="*/ 0 w 924910"/>
                <a:gd name="connsiteY20" fmla="*/ 5686096 h 5738648"/>
                <a:gd name="connsiteX21" fmla="*/ 0 w 924910"/>
                <a:gd name="connsiteY21" fmla="*/ 5738648 h 5738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24910" h="5738648">
                  <a:moveTo>
                    <a:pt x="924910" y="0"/>
                  </a:moveTo>
                  <a:lnTo>
                    <a:pt x="861848" y="325820"/>
                  </a:lnTo>
                  <a:lnTo>
                    <a:pt x="714703" y="788276"/>
                  </a:lnTo>
                  <a:lnTo>
                    <a:pt x="651641" y="1135117"/>
                  </a:lnTo>
                  <a:lnTo>
                    <a:pt x="578069" y="1502979"/>
                  </a:lnTo>
                  <a:lnTo>
                    <a:pt x="483476" y="1923393"/>
                  </a:lnTo>
                  <a:lnTo>
                    <a:pt x="430924" y="2259724"/>
                  </a:lnTo>
                  <a:lnTo>
                    <a:pt x="357351" y="2858813"/>
                  </a:lnTo>
                  <a:lnTo>
                    <a:pt x="304800" y="3037489"/>
                  </a:lnTo>
                  <a:lnTo>
                    <a:pt x="304800" y="3216165"/>
                  </a:lnTo>
                  <a:lnTo>
                    <a:pt x="304800" y="3415862"/>
                  </a:lnTo>
                  <a:lnTo>
                    <a:pt x="273269" y="3563007"/>
                  </a:lnTo>
                  <a:lnTo>
                    <a:pt x="241738" y="3720662"/>
                  </a:lnTo>
                  <a:lnTo>
                    <a:pt x="189186" y="3878317"/>
                  </a:lnTo>
                  <a:lnTo>
                    <a:pt x="210207" y="4099034"/>
                  </a:lnTo>
                  <a:lnTo>
                    <a:pt x="252248" y="4330262"/>
                  </a:lnTo>
                  <a:lnTo>
                    <a:pt x="252248" y="4487917"/>
                  </a:lnTo>
                  <a:lnTo>
                    <a:pt x="220717" y="4677103"/>
                  </a:lnTo>
                  <a:lnTo>
                    <a:pt x="168165" y="4992413"/>
                  </a:lnTo>
                  <a:lnTo>
                    <a:pt x="94593" y="5370786"/>
                  </a:lnTo>
                  <a:lnTo>
                    <a:pt x="0" y="5686096"/>
                  </a:lnTo>
                  <a:lnTo>
                    <a:pt x="0" y="5738648"/>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nvGrpSpPr>
          <p:cNvPr id="24" name="Groupe 23"/>
          <p:cNvGrpSpPr/>
          <p:nvPr/>
        </p:nvGrpSpPr>
        <p:grpSpPr>
          <a:xfrm>
            <a:off x="4211960" y="1965320"/>
            <a:ext cx="4680520" cy="4055967"/>
            <a:chOff x="4283968" y="1412776"/>
            <a:chExt cx="4680520" cy="4392488"/>
          </a:xfrm>
        </p:grpSpPr>
        <p:pic>
          <p:nvPicPr>
            <p:cNvPr id="1026" name="Picture 2" descr="C:\Users\m.deglaire\Desktop\Photos\Autres\Photos aériennes\Photos_aériennes_hélico_2009\2009-10_LuccioniM\IMG_6784.JPG"/>
            <p:cNvPicPr>
              <a:picLocks noChangeAspect="1" noChangeArrowheads="1"/>
            </p:cNvPicPr>
            <p:nvPr/>
          </p:nvPicPr>
          <p:blipFill>
            <a:blip r:embed="rId4" cstate="email"/>
            <a:srcRect/>
            <a:stretch>
              <a:fillRect/>
            </a:stretch>
          </p:blipFill>
          <p:spPr bwMode="auto">
            <a:xfrm>
              <a:off x="4283968" y="1412776"/>
              <a:ext cx="4680520" cy="3395671"/>
            </a:xfrm>
            <a:prstGeom prst="rect">
              <a:avLst/>
            </a:prstGeom>
            <a:noFill/>
          </p:spPr>
        </p:pic>
        <p:sp>
          <p:nvSpPr>
            <p:cNvPr id="12" name="Forme libre 11"/>
            <p:cNvSpPr/>
            <p:nvPr/>
          </p:nvSpPr>
          <p:spPr>
            <a:xfrm>
              <a:off x="4286250" y="3145542"/>
              <a:ext cx="4652010" cy="857250"/>
            </a:xfrm>
            <a:custGeom>
              <a:avLst/>
              <a:gdLst>
                <a:gd name="connsiteX0" fmla="*/ 0 w 4652010"/>
                <a:gd name="connsiteY0" fmla="*/ 857250 h 857250"/>
                <a:gd name="connsiteX1" fmla="*/ 217170 w 4652010"/>
                <a:gd name="connsiteY1" fmla="*/ 788670 h 857250"/>
                <a:gd name="connsiteX2" fmla="*/ 525780 w 4652010"/>
                <a:gd name="connsiteY2" fmla="*/ 742950 h 857250"/>
                <a:gd name="connsiteX3" fmla="*/ 708660 w 4652010"/>
                <a:gd name="connsiteY3" fmla="*/ 708660 h 857250"/>
                <a:gd name="connsiteX4" fmla="*/ 891540 w 4652010"/>
                <a:gd name="connsiteY4" fmla="*/ 685800 h 857250"/>
                <a:gd name="connsiteX5" fmla="*/ 1051560 w 4652010"/>
                <a:gd name="connsiteY5" fmla="*/ 640080 h 857250"/>
                <a:gd name="connsiteX6" fmla="*/ 1268730 w 4652010"/>
                <a:gd name="connsiteY6" fmla="*/ 594360 h 857250"/>
                <a:gd name="connsiteX7" fmla="*/ 1485900 w 4652010"/>
                <a:gd name="connsiteY7" fmla="*/ 571500 h 857250"/>
                <a:gd name="connsiteX8" fmla="*/ 1703070 w 4652010"/>
                <a:gd name="connsiteY8" fmla="*/ 502920 h 857250"/>
                <a:gd name="connsiteX9" fmla="*/ 2000250 w 4652010"/>
                <a:gd name="connsiteY9" fmla="*/ 457200 h 857250"/>
                <a:gd name="connsiteX10" fmla="*/ 2606040 w 4652010"/>
                <a:gd name="connsiteY10" fmla="*/ 354330 h 857250"/>
                <a:gd name="connsiteX11" fmla="*/ 3074670 w 4652010"/>
                <a:gd name="connsiteY11" fmla="*/ 240030 h 857250"/>
                <a:gd name="connsiteX12" fmla="*/ 3577590 w 4652010"/>
                <a:gd name="connsiteY12" fmla="*/ 205740 h 857250"/>
                <a:gd name="connsiteX13" fmla="*/ 3886200 w 4652010"/>
                <a:gd name="connsiteY13" fmla="*/ 148590 h 857250"/>
                <a:gd name="connsiteX14" fmla="*/ 4217670 w 4652010"/>
                <a:gd name="connsiteY14" fmla="*/ 102870 h 857250"/>
                <a:gd name="connsiteX15" fmla="*/ 4503420 w 4652010"/>
                <a:gd name="connsiteY15" fmla="*/ 34290 h 857250"/>
                <a:gd name="connsiteX16" fmla="*/ 4652010 w 4652010"/>
                <a:gd name="connsiteY16" fmla="*/ 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52010" h="857250">
                  <a:moveTo>
                    <a:pt x="0" y="857250"/>
                  </a:moveTo>
                  <a:lnTo>
                    <a:pt x="217170" y="788670"/>
                  </a:lnTo>
                  <a:lnTo>
                    <a:pt x="525780" y="742950"/>
                  </a:lnTo>
                  <a:lnTo>
                    <a:pt x="708660" y="708660"/>
                  </a:lnTo>
                  <a:lnTo>
                    <a:pt x="891540" y="685800"/>
                  </a:lnTo>
                  <a:lnTo>
                    <a:pt x="1051560" y="640080"/>
                  </a:lnTo>
                  <a:lnTo>
                    <a:pt x="1268730" y="594360"/>
                  </a:lnTo>
                  <a:lnTo>
                    <a:pt x="1485900" y="571500"/>
                  </a:lnTo>
                  <a:lnTo>
                    <a:pt x="1703070" y="502920"/>
                  </a:lnTo>
                  <a:lnTo>
                    <a:pt x="2000250" y="457200"/>
                  </a:lnTo>
                  <a:lnTo>
                    <a:pt x="2606040" y="354330"/>
                  </a:lnTo>
                  <a:lnTo>
                    <a:pt x="3074670" y="240030"/>
                  </a:lnTo>
                  <a:lnTo>
                    <a:pt x="3577590" y="205740"/>
                  </a:lnTo>
                  <a:lnTo>
                    <a:pt x="3886200" y="148590"/>
                  </a:lnTo>
                  <a:lnTo>
                    <a:pt x="4217670" y="102870"/>
                  </a:lnTo>
                  <a:lnTo>
                    <a:pt x="4503420" y="34290"/>
                  </a:lnTo>
                  <a:lnTo>
                    <a:pt x="4652010" y="0"/>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5" name="ZoneTexte 14"/>
            <p:cNvSpPr txBox="1"/>
            <p:nvPr/>
          </p:nvSpPr>
          <p:spPr>
            <a:xfrm>
              <a:off x="7632848" y="4458598"/>
              <a:ext cx="1331640" cy="338554"/>
            </a:xfrm>
            <a:prstGeom prst="rect">
              <a:avLst/>
            </a:prstGeom>
            <a:solidFill>
              <a:srgbClr val="FFFFFF">
                <a:alpha val="50196"/>
              </a:srgbClr>
            </a:solidFill>
          </p:spPr>
          <p:txBody>
            <a:bodyPr wrap="square" rtlCol="0">
              <a:spAutoFit/>
            </a:bodyPr>
            <a:lstStyle/>
            <a:p>
              <a:pPr algn="r"/>
              <a:r>
                <a:rPr lang="fr-FR" sz="1600" b="1" i="1" dirty="0" err="1"/>
                <a:t>Mucchiatana</a:t>
              </a:r>
              <a:endParaRPr lang="fr-FR" sz="1600" b="1" i="1" dirty="0"/>
            </a:p>
          </p:txBody>
        </p:sp>
        <p:sp>
          <p:nvSpPr>
            <p:cNvPr id="16" name="Forme libre 15"/>
            <p:cNvSpPr/>
            <p:nvPr/>
          </p:nvSpPr>
          <p:spPr>
            <a:xfrm>
              <a:off x="4286250" y="3173139"/>
              <a:ext cx="4676775" cy="1624013"/>
            </a:xfrm>
            <a:custGeom>
              <a:avLst/>
              <a:gdLst>
                <a:gd name="connsiteX0" fmla="*/ 0 w 4676775"/>
                <a:gd name="connsiteY0" fmla="*/ 842963 h 1624013"/>
                <a:gd name="connsiteX1" fmla="*/ 0 w 4676775"/>
                <a:gd name="connsiteY1" fmla="*/ 1624013 h 1624013"/>
                <a:gd name="connsiteX2" fmla="*/ 614363 w 4676775"/>
                <a:gd name="connsiteY2" fmla="*/ 1490663 h 1624013"/>
                <a:gd name="connsiteX3" fmla="*/ 1533525 w 4676775"/>
                <a:gd name="connsiteY3" fmla="*/ 1228725 h 1624013"/>
                <a:gd name="connsiteX4" fmla="*/ 2566988 w 4676775"/>
                <a:gd name="connsiteY4" fmla="*/ 942975 h 1624013"/>
                <a:gd name="connsiteX5" fmla="*/ 3643313 w 4676775"/>
                <a:gd name="connsiteY5" fmla="*/ 633413 h 1624013"/>
                <a:gd name="connsiteX6" fmla="*/ 4371975 w 4676775"/>
                <a:gd name="connsiteY6" fmla="*/ 438150 h 1624013"/>
                <a:gd name="connsiteX7" fmla="*/ 4672013 w 4676775"/>
                <a:gd name="connsiteY7" fmla="*/ 333375 h 1624013"/>
                <a:gd name="connsiteX8" fmla="*/ 4676775 w 4676775"/>
                <a:gd name="connsiteY8" fmla="*/ 0 h 1624013"/>
                <a:gd name="connsiteX9" fmla="*/ 4400550 w 4676775"/>
                <a:gd name="connsiteY9" fmla="*/ 61913 h 1624013"/>
                <a:gd name="connsiteX10" fmla="*/ 4129088 w 4676775"/>
                <a:gd name="connsiteY10" fmla="*/ 119063 h 1624013"/>
                <a:gd name="connsiteX11" fmla="*/ 3805238 w 4676775"/>
                <a:gd name="connsiteY11" fmla="*/ 161925 h 1624013"/>
                <a:gd name="connsiteX12" fmla="*/ 3562350 w 4676775"/>
                <a:gd name="connsiteY12" fmla="*/ 214313 h 1624013"/>
                <a:gd name="connsiteX13" fmla="*/ 3081338 w 4676775"/>
                <a:gd name="connsiteY13" fmla="*/ 242888 h 1624013"/>
                <a:gd name="connsiteX14" fmla="*/ 2724150 w 4676775"/>
                <a:gd name="connsiteY14" fmla="*/ 328613 h 1624013"/>
                <a:gd name="connsiteX15" fmla="*/ 2657475 w 4676775"/>
                <a:gd name="connsiteY15" fmla="*/ 338138 h 1624013"/>
                <a:gd name="connsiteX16" fmla="*/ 2543175 w 4676775"/>
                <a:gd name="connsiteY16" fmla="*/ 361950 h 1624013"/>
                <a:gd name="connsiteX17" fmla="*/ 2266950 w 4676775"/>
                <a:gd name="connsiteY17" fmla="*/ 414338 h 1624013"/>
                <a:gd name="connsiteX18" fmla="*/ 1938338 w 4676775"/>
                <a:gd name="connsiteY18" fmla="*/ 466725 h 1624013"/>
                <a:gd name="connsiteX19" fmla="*/ 1700213 w 4676775"/>
                <a:gd name="connsiteY19" fmla="*/ 504825 h 1624013"/>
                <a:gd name="connsiteX20" fmla="*/ 1485900 w 4676775"/>
                <a:gd name="connsiteY20" fmla="*/ 571500 h 1624013"/>
                <a:gd name="connsiteX21" fmla="*/ 1295400 w 4676775"/>
                <a:gd name="connsiteY21" fmla="*/ 600075 h 1624013"/>
                <a:gd name="connsiteX22" fmla="*/ 1066800 w 4676775"/>
                <a:gd name="connsiteY22" fmla="*/ 628650 h 1624013"/>
                <a:gd name="connsiteX23" fmla="*/ 914400 w 4676775"/>
                <a:gd name="connsiteY23" fmla="*/ 685800 h 1624013"/>
                <a:gd name="connsiteX24" fmla="*/ 661988 w 4676775"/>
                <a:gd name="connsiteY24" fmla="*/ 714375 h 1624013"/>
                <a:gd name="connsiteX25" fmla="*/ 457200 w 4676775"/>
                <a:gd name="connsiteY25" fmla="*/ 752475 h 1624013"/>
                <a:gd name="connsiteX26" fmla="*/ 233363 w 4676775"/>
                <a:gd name="connsiteY26" fmla="*/ 785813 h 1624013"/>
                <a:gd name="connsiteX27" fmla="*/ 0 w 4676775"/>
                <a:gd name="connsiteY27" fmla="*/ 842963 h 16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76775" h="1624013">
                  <a:moveTo>
                    <a:pt x="0" y="842963"/>
                  </a:moveTo>
                  <a:lnTo>
                    <a:pt x="0" y="1624013"/>
                  </a:lnTo>
                  <a:lnTo>
                    <a:pt x="614363" y="1490663"/>
                  </a:lnTo>
                  <a:lnTo>
                    <a:pt x="1533525" y="1228725"/>
                  </a:lnTo>
                  <a:lnTo>
                    <a:pt x="2566988" y="942975"/>
                  </a:lnTo>
                  <a:lnTo>
                    <a:pt x="3643313" y="633413"/>
                  </a:lnTo>
                  <a:lnTo>
                    <a:pt x="4371975" y="438150"/>
                  </a:lnTo>
                  <a:lnTo>
                    <a:pt x="4672013" y="333375"/>
                  </a:lnTo>
                  <a:cubicBezTo>
                    <a:pt x="4673600" y="222250"/>
                    <a:pt x="4675188" y="111125"/>
                    <a:pt x="4676775" y="0"/>
                  </a:cubicBezTo>
                  <a:lnTo>
                    <a:pt x="4400550" y="61913"/>
                  </a:lnTo>
                  <a:lnTo>
                    <a:pt x="4129088" y="119063"/>
                  </a:lnTo>
                  <a:lnTo>
                    <a:pt x="3805238" y="161925"/>
                  </a:lnTo>
                  <a:lnTo>
                    <a:pt x="3562350" y="214313"/>
                  </a:lnTo>
                  <a:lnTo>
                    <a:pt x="3081338" y="242888"/>
                  </a:lnTo>
                  <a:lnTo>
                    <a:pt x="2724150" y="328613"/>
                  </a:lnTo>
                  <a:lnTo>
                    <a:pt x="2657475" y="338138"/>
                  </a:lnTo>
                  <a:lnTo>
                    <a:pt x="2543175" y="361950"/>
                  </a:lnTo>
                  <a:lnTo>
                    <a:pt x="2266950" y="414338"/>
                  </a:lnTo>
                  <a:lnTo>
                    <a:pt x="1938338" y="466725"/>
                  </a:lnTo>
                  <a:lnTo>
                    <a:pt x="1700213" y="504825"/>
                  </a:lnTo>
                  <a:lnTo>
                    <a:pt x="1485900" y="571500"/>
                  </a:lnTo>
                  <a:lnTo>
                    <a:pt x="1295400" y="600075"/>
                  </a:lnTo>
                  <a:lnTo>
                    <a:pt x="1066800" y="628650"/>
                  </a:lnTo>
                  <a:lnTo>
                    <a:pt x="914400" y="685800"/>
                  </a:lnTo>
                  <a:lnTo>
                    <a:pt x="661988" y="714375"/>
                  </a:lnTo>
                  <a:lnTo>
                    <a:pt x="457200" y="752475"/>
                  </a:lnTo>
                  <a:lnTo>
                    <a:pt x="233363" y="785813"/>
                  </a:lnTo>
                  <a:lnTo>
                    <a:pt x="0" y="842963"/>
                  </a:lnTo>
                  <a:close/>
                </a:path>
              </a:pathLst>
            </a:custGeom>
            <a:solidFill>
              <a:srgbClr val="0CB41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4286250" y="5538718"/>
              <a:ext cx="360040" cy="216024"/>
            </a:xfrm>
            <a:prstGeom prst="rect">
              <a:avLst/>
            </a:prstGeom>
            <a:solidFill>
              <a:srgbClr val="0CB41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p:cNvSpPr txBox="1"/>
            <p:nvPr/>
          </p:nvSpPr>
          <p:spPr>
            <a:xfrm>
              <a:off x="4644008" y="5466710"/>
              <a:ext cx="4320480" cy="338554"/>
            </a:xfrm>
            <a:prstGeom prst="rect">
              <a:avLst/>
            </a:prstGeom>
            <a:noFill/>
          </p:spPr>
          <p:txBody>
            <a:bodyPr wrap="square" rtlCol="0">
              <a:spAutoFit/>
            </a:bodyPr>
            <a:lstStyle/>
            <a:p>
              <a:r>
                <a:rPr lang="fr-FR" sz="1600" dirty="0"/>
                <a:t>Peuplement de genévriers, espèce pionnière</a:t>
              </a:r>
            </a:p>
          </p:txBody>
        </p:sp>
        <p:cxnSp>
          <p:nvCxnSpPr>
            <p:cNvPr id="20" name="Connecteur droit 19"/>
            <p:cNvCxnSpPr/>
            <p:nvPr/>
          </p:nvCxnSpPr>
          <p:spPr>
            <a:xfrm>
              <a:off x="4283968" y="5373216"/>
              <a:ext cx="3600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4644008" y="5157192"/>
              <a:ext cx="4320480" cy="338554"/>
            </a:xfrm>
            <a:prstGeom prst="rect">
              <a:avLst/>
            </a:prstGeom>
            <a:noFill/>
          </p:spPr>
          <p:txBody>
            <a:bodyPr wrap="square" rtlCol="0">
              <a:spAutoFit/>
            </a:bodyPr>
            <a:lstStyle/>
            <a:p>
              <a:r>
                <a:rPr lang="fr-FR" sz="1600" dirty="0"/>
                <a:t>Trait de cote en 1846 (cadastre napoléonien)</a:t>
              </a:r>
            </a:p>
          </p:txBody>
        </p:sp>
      </p:grpSp>
      <p:sp>
        <p:nvSpPr>
          <p:cNvPr id="23" name="ZoneTexte 22"/>
          <p:cNvSpPr txBox="1"/>
          <p:nvPr/>
        </p:nvSpPr>
        <p:spPr>
          <a:xfrm>
            <a:off x="0" y="908720"/>
            <a:ext cx="9144000" cy="369332"/>
          </a:xfrm>
          <a:prstGeom prst="rect">
            <a:avLst/>
          </a:prstGeom>
          <a:noFill/>
        </p:spPr>
        <p:txBody>
          <a:bodyPr wrap="square" rtlCol="0">
            <a:spAutoFit/>
          </a:bodyPr>
          <a:lstStyle/>
          <a:p>
            <a:pPr algn="ctr"/>
            <a:r>
              <a:rPr lang="fr-FR" dirty="0"/>
              <a:t>Accrétion passée au sud de  l’embouchure du </a:t>
            </a:r>
            <a:r>
              <a:rPr lang="fr-FR" dirty="0" err="1" smtClean="0"/>
              <a:t>Golu</a:t>
            </a:r>
            <a:r>
              <a:rPr lang="fr-FR" dirty="0" smtClean="0"/>
              <a:t> </a:t>
            </a:r>
            <a:r>
              <a:rPr lang="fr-FR" dirty="0"/>
              <a:t>(</a:t>
            </a:r>
            <a:r>
              <a:rPr lang="fr-FR" dirty="0" err="1"/>
              <a:t>Mucchiatana</a:t>
            </a:r>
            <a:r>
              <a:rPr lang="fr-FR" dirty="0"/>
              <a:t>) </a:t>
            </a:r>
          </a:p>
        </p:txBody>
      </p:sp>
      <p:sp>
        <p:nvSpPr>
          <p:cNvPr id="26" name="ZoneTexte 25"/>
          <p:cNvSpPr txBox="1"/>
          <p:nvPr/>
        </p:nvSpPr>
        <p:spPr>
          <a:xfrm>
            <a:off x="0" y="-34124"/>
            <a:ext cx="6768752" cy="646331"/>
          </a:xfrm>
          <a:prstGeom prst="rect">
            <a:avLst/>
          </a:prstGeom>
          <a:solidFill>
            <a:srgbClr val="B2B2B2"/>
          </a:solidFill>
        </p:spPr>
        <p:txBody>
          <a:bodyPr wrap="square" rtlCol="0">
            <a:spAutoFit/>
          </a:bodyPr>
          <a:lstStyle/>
          <a:p>
            <a:r>
              <a:rPr lang="fr-FR" sz="3600" b="1" dirty="0" smtClean="0"/>
              <a:t>I) Retour en arrière</a:t>
            </a:r>
            <a:endParaRPr lang="fr-FR" sz="3600" b="1" dirty="0"/>
          </a:p>
        </p:txBody>
      </p:sp>
      <p:sp>
        <p:nvSpPr>
          <p:cNvPr id="27" name="ZoneTexte 26"/>
          <p:cNvSpPr txBox="1"/>
          <p:nvPr/>
        </p:nvSpPr>
        <p:spPr>
          <a:xfrm>
            <a:off x="6833888" y="-11906"/>
            <a:ext cx="2211924" cy="646331"/>
          </a:xfrm>
          <a:prstGeom prst="rect">
            <a:avLst/>
          </a:prstGeom>
          <a:noFill/>
        </p:spPr>
        <p:txBody>
          <a:bodyPr wrap="square" rtlCol="0">
            <a:spAutoFit/>
          </a:bodyPr>
          <a:lstStyle/>
          <a:p>
            <a:r>
              <a:rPr lang="fr-FR" dirty="0" smtClean="0"/>
              <a:t>Comment ? Analyse cartographique</a:t>
            </a:r>
            <a:endParaRPr lang="fr-FR" dirty="0"/>
          </a:p>
        </p:txBody>
      </p:sp>
    </p:spTree>
    <p:extLst>
      <p:ext uri="{BB962C8B-B14F-4D97-AF65-F5344CB8AC3E}">
        <p14:creationId xmlns:p14="http://schemas.microsoft.com/office/powerpoint/2010/main" val="2197071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499992" y="6237312"/>
            <a:ext cx="720080" cy="369332"/>
          </a:xfrm>
          <a:prstGeom prst="rect">
            <a:avLst/>
          </a:prstGeom>
          <a:noFill/>
        </p:spPr>
        <p:txBody>
          <a:bodyPr wrap="square" rtlCol="0">
            <a:spAutoFit/>
          </a:bodyPr>
          <a:lstStyle/>
          <a:p>
            <a:r>
              <a:rPr lang="fr-FR" dirty="0">
                <a:solidFill>
                  <a:schemeClr val="bg1"/>
                </a:solidFill>
              </a:rPr>
              <a:t>1768</a:t>
            </a:r>
          </a:p>
        </p:txBody>
      </p:sp>
      <p:pic>
        <p:nvPicPr>
          <p:cNvPr id="1027" name="Picture 3"/>
          <p:cNvPicPr>
            <a:picLocks noChangeAspect="1" noChangeArrowheads="1"/>
          </p:cNvPicPr>
          <p:nvPr/>
        </p:nvPicPr>
        <p:blipFill>
          <a:blip r:embed="rId3" cstate="email"/>
          <a:srcRect/>
          <a:stretch>
            <a:fillRect/>
          </a:stretch>
        </p:blipFill>
        <p:spPr bwMode="auto">
          <a:xfrm>
            <a:off x="69709" y="448922"/>
            <a:ext cx="3998235" cy="6364454"/>
          </a:xfrm>
          <a:prstGeom prst="rect">
            <a:avLst/>
          </a:prstGeom>
          <a:noFill/>
          <a:ln w="9525">
            <a:noFill/>
            <a:miter lim="800000"/>
            <a:headEnd/>
            <a:tailEnd/>
          </a:ln>
        </p:spPr>
      </p:pic>
      <p:sp>
        <p:nvSpPr>
          <p:cNvPr id="9" name="ZoneTexte 8"/>
          <p:cNvSpPr txBox="1"/>
          <p:nvPr/>
        </p:nvSpPr>
        <p:spPr>
          <a:xfrm>
            <a:off x="4067944" y="620688"/>
            <a:ext cx="4680520" cy="1200329"/>
          </a:xfrm>
          <a:prstGeom prst="rect">
            <a:avLst/>
          </a:prstGeom>
          <a:noFill/>
        </p:spPr>
        <p:txBody>
          <a:bodyPr wrap="square" rtlCol="0">
            <a:spAutoFit/>
          </a:bodyPr>
          <a:lstStyle/>
          <a:p>
            <a:pPr algn="ctr">
              <a:buFont typeface="Wingdings"/>
              <a:buChar char="ß"/>
            </a:pPr>
            <a:r>
              <a:rPr lang="fr-FR" i="1" dirty="0"/>
              <a:t> Carte de l’</a:t>
            </a:r>
            <a:r>
              <a:rPr lang="fr-FR" i="1" dirty="0" err="1"/>
              <a:t>isle</a:t>
            </a:r>
            <a:r>
              <a:rPr lang="fr-FR" i="1" dirty="0"/>
              <a:t> de Corse par Sieur </a:t>
            </a:r>
            <a:r>
              <a:rPr lang="fr-FR" i="1" dirty="0" err="1"/>
              <a:t>Bellin</a:t>
            </a:r>
            <a:r>
              <a:rPr lang="fr-FR" i="1" dirty="0"/>
              <a:t>, 1768</a:t>
            </a:r>
          </a:p>
          <a:p>
            <a:pPr algn="ctr"/>
            <a:endParaRPr lang="fr-FR" i="1" dirty="0"/>
          </a:p>
          <a:p>
            <a:pPr algn="ctr"/>
            <a:r>
              <a:rPr lang="fr-FR" dirty="0"/>
              <a:t>Présence de zones humides à l’époque</a:t>
            </a:r>
          </a:p>
          <a:p>
            <a:pPr algn="ctr"/>
            <a:r>
              <a:rPr lang="fr-FR" dirty="0"/>
              <a:t>Présence de canaux aujourd’hui</a:t>
            </a:r>
          </a:p>
        </p:txBody>
      </p:sp>
      <p:pic>
        <p:nvPicPr>
          <p:cNvPr id="1028" name="Picture 4" descr="X:\2b\Dossier_commun_Adapto\Photos_terrain\3.Embouchure_du_Golo\4. Mucchiatana(Venzolasca)\Mucchiatana_limites_Nord_Sud_2016-03-11()\Canaux\WP_20160311_043.jpg"/>
          <p:cNvPicPr>
            <a:picLocks noChangeAspect="1" noChangeArrowheads="1"/>
          </p:cNvPicPr>
          <p:nvPr/>
        </p:nvPicPr>
        <p:blipFill>
          <a:blip r:embed="rId4" cstate="screen">
            <a:lum bright="-10000" contrast="10000"/>
            <a:extLst>
              <a:ext uri="{28A0092B-C50C-407E-A947-70E740481C1C}">
                <a14:useLocalDpi xmlns:a14="http://schemas.microsoft.com/office/drawing/2010/main"/>
              </a:ext>
            </a:extLst>
          </a:blip>
          <a:srcRect/>
          <a:stretch>
            <a:fillRect/>
          </a:stretch>
        </p:blipFill>
        <p:spPr bwMode="auto">
          <a:xfrm>
            <a:off x="3419872" y="1832549"/>
            <a:ext cx="1985417" cy="2260696"/>
          </a:xfrm>
          <a:prstGeom prst="rect">
            <a:avLst/>
          </a:prstGeom>
          <a:noFill/>
        </p:spPr>
      </p:pic>
      <p:sp>
        <p:nvSpPr>
          <p:cNvPr id="8" name="ZoneTexte 7"/>
          <p:cNvSpPr txBox="1"/>
          <p:nvPr/>
        </p:nvSpPr>
        <p:spPr>
          <a:xfrm>
            <a:off x="0" y="-34124"/>
            <a:ext cx="6768752" cy="646331"/>
          </a:xfrm>
          <a:prstGeom prst="rect">
            <a:avLst/>
          </a:prstGeom>
          <a:solidFill>
            <a:srgbClr val="B2B2B2"/>
          </a:solidFill>
        </p:spPr>
        <p:txBody>
          <a:bodyPr wrap="square" rtlCol="0">
            <a:spAutoFit/>
          </a:bodyPr>
          <a:lstStyle/>
          <a:p>
            <a:r>
              <a:rPr lang="fr-FR" sz="3600" b="1" dirty="0" smtClean="0"/>
              <a:t>I) Retour en arrière</a:t>
            </a:r>
            <a:endParaRPr lang="fr-FR" sz="3600" b="1" dirty="0"/>
          </a:p>
        </p:txBody>
      </p:sp>
      <p:pic>
        <p:nvPicPr>
          <p:cNvPr id="10" name="Picture 2" descr="C:\Users\m.muracciole\Desktop\ad'Apto-docs\Lidar_Altimétrique\Lidar Altimétrique sur la BD ortho 2013.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05289" y="1750709"/>
            <a:ext cx="3738711" cy="5287090"/>
          </a:xfrm>
          <a:prstGeom prst="rect">
            <a:avLst/>
          </a:prstGeom>
          <a:noFill/>
          <a:ln>
            <a:solidFill>
              <a:srgbClr val="FF0000"/>
            </a:solidFill>
          </a:ln>
        </p:spPr>
      </p:pic>
      <p:sp>
        <p:nvSpPr>
          <p:cNvPr id="11" name="ZoneTexte 10"/>
          <p:cNvSpPr txBox="1"/>
          <p:nvPr/>
        </p:nvSpPr>
        <p:spPr>
          <a:xfrm>
            <a:off x="6833888" y="-11906"/>
            <a:ext cx="2211924" cy="646331"/>
          </a:xfrm>
          <a:prstGeom prst="rect">
            <a:avLst/>
          </a:prstGeom>
          <a:noFill/>
        </p:spPr>
        <p:txBody>
          <a:bodyPr wrap="square" rtlCol="0">
            <a:spAutoFit/>
          </a:bodyPr>
          <a:lstStyle/>
          <a:p>
            <a:r>
              <a:rPr lang="fr-FR" dirty="0" smtClean="0"/>
              <a:t>Comment ? Analyse cartographique</a:t>
            </a:r>
            <a:endParaRPr lang="fr-FR" dirty="0"/>
          </a:p>
        </p:txBody>
      </p:sp>
      <p:sp>
        <p:nvSpPr>
          <p:cNvPr id="2" name="Rectangle 1"/>
          <p:cNvSpPr/>
          <p:nvPr/>
        </p:nvSpPr>
        <p:spPr>
          <a:xfrm>
            <a:off x="1691680" y="3573016"/>
            <a:ext cx="936104" cy="12241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04817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0" y="-34124"/>
            <a:ext cx="6768752" cy="646331"/>
          </a:xfrm>
          <a:prstGeom prst="rect">
            <a:avLst/>
          </a:prstGeom>
          <a:solidFill>
            <a:srgbClr val="B2B2B2"/>
          </a:solidFill>
        </p:spPr>
        <p:txBody>
          <a:bodyPr wrap="square" rtlCol="0">
            <a:spAutoFit/>
          </a:bodyPr>
          <a:lstStyle/>
          <a:p>
            <a:r>
              <a:rPr lang="fr-FR" sz="3600" b="1" dirty="0" smtClean="0"/>
              <a:t>II) Les plages</a:t>
            </a:r>
            <a:endParaRPr lang="fr-FR" sz="3600" b="1" dirty="0"/>
          </a:p>
        </p:txBody>
      </p:sp>
      <p:sp>
        <p:nvSpPr>
          <p:cNvPr id="12" name="ZoneTexte 11"/>
          <p:cNvSpPr txBox="1"/>
          <p:nvPr/>
        </p:nvSpPr>
        <p:spPr>
          <a:xfrm>
            <a:off x="6073870" y="1916832"/>
            <a:ext cx="3070130" cy="2031325"/>
          </a:xfrm>
          <a:prstGeom prst="rect">
            <a:avLst/>
          </a:prstGeom>
          <a:noFill/>
        </p:spPr>
        <p:txBody>
          <a:bodyPr wrap="square" rtlCol="0">
            <a:spAutoFit/>
          </a:bodyPr>
          <a:lstStyle/>
          <a:p>
            <a:r>
              <a:rPr lang="fr-FR" dirty="0" smtClean="0"/>
              <a:t>Le phénomène d’apport sédimentaire existe toujours aujourd’hui.</a:t>
            </a:r>
          </a:p>
          <a:p>
            <a:endParaRPr lang="fr-FR" dirty="0"/>
          </a:p>
          <a:p>
            <a:r>
              <a:rPr lang="fr-FR" dirty="0" smtClean="0"/>
              <a:t>Il peut être contraint, limité ou bloqué… Mais ça c’est une autre histoire</a:t>
            </a:r>
            <a:endParaRPr lang="fr-FR" dirty="0"/>
          </a:p>
        </p:txBody>
      </p:sp>
      <p:pic>
        <p:nvPicPr>
          <p:cNvPr id="9" name="Image 8"/>
          <p:cNvPicPr>
            <a:picLocks noChangeAspect="1"/>
          </p:cNvPicPr>
          <p:nvPr/>
        </p:nvPicPr>
        <p:blipFill>
          <a:blip r:embed="rId3"/>
          <a:stretch>
            <a:fillRect/>
          </a:stretch>
        </p:blipFill>
        <p:spPr>
          <a:xfrm>
            <a:off x="107504" y="908720"/>
            <a:ext cx="5966366" cy="5832648"/>
          </a:xfrm>
          <a:prstGeom prst="rect">
            <a:avLst/>
          </a:prstGeom>
        </p:spPr>
      </p:pic>
      <p:pic>
        <p:nvPicPr>
          <p:cNvPr id="6" name="Imag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22817" y="3843697"/>
            <a:ext cx="1921183" cy="1869951"/>
          </a:xfrm>
          <a:prstGeom prst="rect">
            <a:avLst/>
          </a:prstGeom>
        </p:spPr>
      </p:pic>
    </p:spTree>
    <p:extLst>
      <p:ext uri="{BB962C8B-B14F-4D97-AF65-F5344CB8AC3E}">
        <p14:creationId xmlns:p14="http://schemas.microsoft.com/office/powerpoint/2010/main" val="2596973434"/>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4839</TotalTime>
  <Words>1040</Words>
  <Application>Microsoft Office PowerPoint</Application>
  <PresentationFormat>Affichage à l'écran (4:3)</PresentationFormat>
  <Paragraphs>191</Paragraphs>
  <Slides>23</Slides>
  <Notes>21</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23</vt:i4>
      </vt:variant>
    </vt:vector>
  </HeadingPairs>
  <TitlesOfParts>
    <vt:vector size="27" baseType="lpstr">
      <vt:lpstr>Arial</vt:lpstr>
      <vt:lpstr>Calibri</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cdl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m.deglaire</dc:creator>
  <cp:lastModifiedBy>ZANCA-ROSSI Matthieu</cp:lastModifiedBy>
  <cp:revision>717</cp:revision>
  <dcterms:created xsi:type="dcterms:W3CDTF">2016-05-17T09:23:38Z</dcterms:created>
  <dcterms:modified xsi:type="dcterms:W3CDTF">2023-06-09T12:56:40Z</dcterms:modified>
</cp:coreProperties>
</file>